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59" r:id="rId4"/>
    <p:sldId id="260" r:id="rId5"/>
    <p:sldId id="272" r:id="rId6"/>
    <p:sldId id="261" r:id="rId7"/>
    <p:sldId id="262" r:id="rId8"/>
    <p:sldId id="265" r:id="rId9"/>
    <p:sldId id="271" r:id="rId10"/>
    <p:sldId id="266" r:id="rId11"/>
    <p:sldId id="267" r:id="rId12"/>
    <p:sldId id="268" r:id="rId13"/>
    <p:sldId id="269" r:id="rId14"/>
    <p:sldId id="263" r:id="rId15"/>
    <p:sldId id="264"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294B"/>
    <a:srgbClr val="FFB81C"/>
    <a:srgbClr val="FFFFFF"/>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56" autoAdjust="0"/>
    <p:restoredTop sz="94660"/>
  </p:normalViewPr>
  <p:slideViewPr>
    <p:cSldViewPr snapToGrid="0">
      <p:cViewPr varScale="1">
        <p:scale>
          <a:sx n="86" d="100"/>
          <a:sy n="86" d="100"/>
        </p:scale>
        <p:origin x="6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2BA88-C8AC-4037-BA3D-B8876C5B087A}" type="datetimeFigureOut">
              <a:rPr lang="en-US" smtClean="0"/>
              <a:t>4/11/2019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5A387-A6E1-4FF1-9BA7-20A8B64786EA}" type="slidenum">
              <a:rPr lang="en-US" smtClean="0"/>
              <a:t>‹#›</a:t>
            </a:fld>
            <a:endParaRPr lang="en-US"/>
          </a:p>
        </p:txBody>
      </p:sp>
    </p:spTree>
    <p:extLst>
      <p:ext uri="{BB962C8B-B14F-4D97-AF65-F5344CB8AC3E}">
        <p14:creationId xmlns:p14="http://schemas.microsoft.com/office/powerpoint/2010/main" val="202958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Slide Number Placeholder 6"/>
          <p:cNvSpPr>
            <a:spLocks noGrp="1"/>
          </p:cNvSpPr>
          <p:nvPr>
            <p:ph type="sldNum" sz="quarter" idx="10"/>
          </p:nvPr>
        </p:nvSpPr>
        <p:spPr/>
        <p:txBody>
          <a:bodyPr/>
          <a:lstStyle/>
          <a:p>
            <a:fld id="{208DBFBA-8912-44A0-99BC-BB95C2835ACC}"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88412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291999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3126111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386053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1917256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3822822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2734630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378897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632023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2906015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4/11/2019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08DBFBA-8912-44A0-99BC-BB95C2835ACC}" type="slidenum">
              <a:rPr lang="en-US" smtClean="0"/>
              <a:t>‹#›</a:t>
            </a:fld>
            <a:endParaRPr lang="en-US"/>
          </a:p>
        </p:txBody>
      </p:sp>
    </p:spTree>
    <p:extLst>
      <p:ext uri="{BB962C8B-B14F-4D97-AF65-F5344CB8AC3E}">
        <p14:creationId xmlns:p14="http://schemas.microsoft.com/office/powerpoint/2010/main" val="229851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948520"/>
          </a:xfrm>
          <a:prstGeom prst="rect">
            <a:avLst/>
          </a:prstGeom>
          <a:solidFill>
            <a:srgbClr val="FFFFFF"/>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530000"/>
            <a:ext cx="10515600" cy="4646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0" y="6276521"/>
            <a:ext cx="12192000" cy="574022"/>
          </a:xfrm>
          <a:prstGeom prst="rect">
            <a:avLst/>
          </a:prstGeom>
          <a:solidFill>
            <a:srgbClr val="FFB819"/>
          </a:solidFill>
          <a:ln>
            <a:solidFill>
              <a:srgbClr val="FFB8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rotWithShape="1">
          <a:blip r:embed="rId13">
            <a:clrChange>
              <a:clrFrom>
                <a:srgbClr val="FFFFFF"/>
              </a:clrFrom>
              <a:clrTo>
                <a:srgbClr val="FFFFFF">
                  <a:alpha val="0"/>
                </a:srgbClr>
              </a:clrTo>
            </a:clrChange>
          </a:blip>
          <a:srcRect l="1731" t="4328" r="9830" b="1488"/>
          <a:stretch/>
        </p:blipFill>
        <p:spPr>
          <a:xfrm>
            <a:off x="10919011" y="5378485"/>
            <a:ext cx="1264027" cy="1472057"/>
          </a:xfrm>
          <a:prstGeom prst="rect">
            <a:avLst/>
          </a:prstGeom>
        </p:spPr>
      </p:pic>
      <p:sp>
        <p:nvSpPr>
          <p:cNvPr id="6" name="Slide Number Placeholder 5"/>
          <p:cNvSpPr>
            <a:spLocks noGrp="1"/>
          </p:cNvSpPr>
          <p:nvPr>
            <p:ph type="sldNum" sz="quarter" idx="4"/>
          </p:nvPr>
        </p:nvSpPr>
        <p:spPr>
          <a:xfrm>
            <a:off x="9986682" y="6492875"/>
            <a:ext cx="9323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DBFBA-8912-44A0-99BC-BB95C2835ACC}" type="slidenum">
              <a:rPr lang="en-US" smtClean="0"/>
              <a:t>‹#›</a:t>
            </a:fld>
            <a:endParaRPr lang="en-US" dirty="0"/>
          </a:p>
        </p:txBody>
      </p:sp>
      <p:sp>
        <p:nvSpPr>
          <p:cNvPr id="13" name="TextBox 12"/>
          <p:cNvSpPr txBox="1"/>
          <p:nvPr userDrawn="1"/>
        </p:nvSpPr>
        <p:spPr>
          <a:xfrm>
            <a:off x="1609309" y="6363477"/>
            <a:ext cx="8632722" cy="400110"/>
          </a:xfrm>
          <a:prstGeom prst="rect">
            <a:avLst/>
          </a:prstGeom>
          <a:noFill/>
        </p:spPr>
        <p:txBody>
          <a:bodyPr wrap="square" rtlCol="0">
            <a:spAutoFit/>
          </a:bodyPr>
          <a:lstStyle/>
          <a:p>
            <a:pPr algn="ctr"/>
            <a:r>
              <a:rPr lang="en-US" sz="2000" b="1" dirty="0">
                <a:solidFill>
                  <a:srgbClr val="132649"/>
                </a:solidFill>
                <a:latin typeface="Franklin Gothic Medium" panose="020B0603020102020204" pitchFamily="34" charset="0"/>
              </a:rPr>
              <a:t>HARPURSVILLE CENTRAL SCHOOL DISTRICT – HOME</a:t>
            </a:r>
            <a:r>
              <a:rPr lang="en-US" sz="2000" b="1" baseline="0" dirty="0">
                <a:solidFill>
                  <a:srgbClr val="132649"/>
                </a:solidFill>
                <a:latin typeface="Franklin Gothic Medium" panose="020B0603020102020204" pitchFamily="34" charset="0"/>
              </a:rPr>
              <a:t> OF THE HORNETS</a:t>
            </a:r>
            <a:endParaRPr lang="en-US" sz="2000" b="1" dirty="0">
              <a:solidFill>
                <a:srgbClr val="132649"/>
              </a:solidFill>
              <a:latin typeface="Franklin Gothic Medium" panose="020B0603020102020204" pitchFamily="34" charset="0"/>
            </a:endParaRPr>
          </a:p>
        </p:txBody>
      </p:sp>
    </p:spTree>
    <p:extLst>
      <p:ext uri="{BB962C8B-B14F-4D97-AF65-F5344CB8AC3E}">
        <p14:creationId xmlns:p14="http://schemas.microsoft.com/office/powerpoint/2010/main" val="4198351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4400" b="0" kern="1200" cap="all" baseline="0">
          <a:solidFill>
            <a:schemeClr val="tx1"/>
          </a:solidFill>
          <a:effectLst/>
          <a:latin typeface="Franklin Gothic Heavy" panose="020B09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ranklin Gothic Medium" panose="020B06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Medium" panose="020B06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Medium" panose="020B06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HARPURSVILLE CENTRAL SCHOOL</a:t>
            </a:r>
          </a:p>
        </p:txBody>
      </p:sp>
      <p:sp>
        <p:nvSpPr>
          <p:cNvPr id="3" name="Content Placeholder 2"/>
          <p:cNvSpPr>
            <a:spLocks noGrp="1"/>
          </p:cNvSpPr>
          <p:nvPr>
            <p:ph idx="1"/>
          </p:nvPr>
        </p:nvSpPr>
        <p:spPr>
          <a:xfrm>
            <a:off x="838200" y="4101737"/>
            <a:ext cx="10515600" cy="1841863"/>
          </a:xfrm>
        </p:spPr>
        <p:txBody>
          <a:bodyPr>
            <a:normAutofit/>
          </a:bodyPr>
          <a:lstStyle/>
          <a:p>
            <a:pPr marL="0" indent="0" algn="ctr">
              <a:buNone/>
            </a:pPr>
            <a:r>
              <a:rPr lang="en-US" dirty="0"/>
              <a:t>Budget Development for 2019-2020</a:t>
            </a:r>
          </a:p>
          <a:p>
            <a:pPr marL="0" indent="0" algn="ctr">
              <a:buNone/>
            </a:pPr>
            <a:r>
              <a:rPr lang="en-US" dirty="0"/>
              <a:t>Based on the 2019-20 NYS Budget</a:t>
            </a:r>
          </a:p>
          <a:p>
            <a:pPr marL="0" indent="0" algn="ctr">
              <a:buNone/>
            </a:pPr>
            <a:r>
              <a:rPr lang="en-US" dirty="0"/>
              <a:t>April 10, 2019</a:t>
            </a:r>
          </a:p>
        </p:txBody>
      </p:sp>
      <p:sp>
        <p:nvSpPr>
          <p:cNvPr id="7" name="TextBox 6"/>
          <p:cNvSpPr txBox="1"/>
          <p:nvPr/>
        </p:nvSpPr>
        <p:spPr>
          <a:xfrm>
            <a:off x="5618825" y="6573817"/>
            <a:ext cx="1173860" cy="887969"/>
          </a:xfrm>
          <a:prstGeom prst="rect">
            <a:avLst/>
          </a:prstGeom>
          <a:noFill/>
        </p:spPr>
        <p:txBody>
          <a:bodyPr wrap="square" rtlCol="0">
            <a:spAutoFit/>
          </a:bodyPr>
          <a:lstStyle/>
          <a:p>
            <a:endParaRPr lang="en-US" dirty="0"/>
          </a:p>
        </p:txBody>
      </p:sp>
      <p:pic>
        <p:nvPicPr>
          <p:cNvPr id="8" name="Picture 4" descr="http://brandempowerment.com/schools/wp-content/uploads/2017/11/Harpursville_Initi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49754" y="1313646"/>
            <a:ext cx="2692491" cy="2692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4649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922" y="0"/>
            <a:ext cx="10515600" cy="948520"/>
          </a:xfrm>
        </p:spPr>
        <p:txBody>
          <a:bodyPr/>
          <a:lstStyle/>
          <a:p>
            <a:r>
              <a:rPr lang="en-US" i="1" u="sng" dirty="0"/>
              <a:t>PROJECTED</a:t>
            </a:r>
            <a:r>
              <a:rPr lang="en-US" dirty="0"/>
              <a:t> REVENUES</a:t>
            </a:r>
          </a:p>
        </p:txBody>
      </p:sp>
      <p:graphicFrame>
        <p:nvGraphicFramePr>
          <p:cNvPr id="5" name="Content Placeholder 4">
            <a:extLst>
              <a:ext uri="{FF2B5EF4-FFF2-40B4-BE49-F238E27FC236}">
                <a16:creationId xmlns:a16="http://schemas.microsoft.com/office/drawing/2014/main" id="{2C1B1AFA-E99F-493A-BB36-F4384E5A8900}"/>
              </a:ext>
            </a:extLst>
          </p:cNvPr>
          <p:cNvGraphicFramePr>
            <a:graphicFrameLocks noGrp="1"/>
          </p:cNvGraphicFramePr>
          <p:nvPr>
            <p:ph idx="1"/>
            <p:extLst>
              <p:ext uri="{D42A27DB-BD31-4B8C-83A1-F6EECF244321}">
                <p14:modId xmlns:p14="http://schemas.microsoft.com/office/powerpoint/2010/main" val="3647043415"/>
              </p:ext>
            </p:extLst>
          </p:nvPr>
        </p:nvGraphicFramePr>
        <p:xfrm>
          <a:off x="973559" y="956007"/>
          <a:ext cx="10440325" cy="4734940"/>
        </p:xfrm>
        <a:graphic>
          <a:graphicData uri="http://schemas.openxmlformats.org/drawingml/2006/table">
            <a:tbl>
              <a:tblPr/>
              <a:tblGrid>
                <a:gridCol w="2223035">
                  <a:extLst>
                    <a:ext uri="{9D8B030D-6E8A-4147-A177-3AD203B41FA5}">
                      <a16:colId xmlns:a16="http://schemas.microsoft.com/office/drawing/2014/main" val="1826804997"/>
                    </a:ext>
                  </a:extLst>
                </a:gridCol>
                <a:gridCol w="1323235">
                  <a:extLst>
                    <a:ext uri="{9D8B030D-6E8A-4147-A177-3AD203B41FA5}">
                      <a16:colId xmlns:a16="http://schemas.microsoft.com/office/drawing/2014/main" val="3488722475"/>
                    </a:ext>
                  </a:extLst>
                </a:gridCol>
                <a:gridCol w="1323235">
                  <a:extLst>
                    <a:ext uri="{9D8B030D-6E8A-4147-A177-3AD203B41FA5}">
                      <a16:colId xmlns:a16="http://schemas.microsoft.com/office/drawing/2014/main" val="1847071383"/>
                    </a:ext>
                  </a:extLst>
                </a:gridCol>
                <a:gridCol w="1402629">
                  <a:extLst>
                    <a:ext uri="{9D8B030D-6E8A-4147-A177-3AD203B41FA5}">
                      <a16:colId xmlns:a16="http://schemas.microsoft.com/office/drawing/2014/main" val="920144197"/>
                    </a:ext>
                  </a:extLst>
                </a:gridCol>
                <a:gridCol w="2130409">
                  <a:extLst>
                    <a:ext uri="{9D8B030D-6E8A-4147-A177-3AD203B41FA5}">
                      <a16:colId xmlns:a16="http://schemas.microsoft.com/office/drawing/2014/main" val="2425846609"/>
                    </a:ext>
                  </a:extLst>
                </a:gridCol>
                <a:gridCol w="2037782">
                  <a:extLst>
                    <a:ext uri="{9D8B030D-6E8A-4147-A177-3AD203B41FA5}">
                      <a16:colId xmlns:a16="http://schemas.microsoft.com/office/drawing/2014/main" val="1422193782"/>
                    </a:ext>
                  </a:extLst>
                </a:gridCol>
              </a:tblGrid>
              <a:tr h="1337249">
                <a:tc>
                  <a:txBody>
                    <a:bodyPr/>
                    <a:lstStyle/>
                    <a:p>
                      <a:pPr algn="ctr" rtl="0" fontAlgn="b"/>
                      <a:r>
                        <a:rPr lang="en-US" sz="1800" b="1" i="0" u="none" strike="noStrike" dirty="0">
                          <a:solidFill>
                            <a:srgbClr val="FFFFFF"/>
                          </a:solidFill>
                          <a:effectLst/>
                          <a:latin typeface="Times New Roman" panose="02020603050405020304" pitchFamily="18" charset="0"/>
                        </a:rPr>
                        <a:t>REVENUE</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b"/>
                      <a:r>
                        <a:rPr lang="en-US" sz="1800" b="1" i="0" u="none" strike="noStrike" dirty="0">
                          <a:solidFill>
                            <a:srgbClr val="FFFFFF"/>
                          </a:solidFill>
                          <a:effectLst/>
                          <a:latin typeface="Times New Roman" panose="02020603050405020304" pitchFamily="18" charset="0"/>
                        </a:rPr>
                        <a:t> 2018-2019 ORIGINAL  BUDGET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b"/>
                      <a:r>
                        <a:rPr lang="en-US" sz="1800" b="1" i="0" u="none" strike="noStrike" dirty="0">
                          <a:solidFill>
                            <a:srgbClr val="FFFFFF"/>
                          </a:solidFill>
                          <a:effectLst/>
                          <a:latin typeface="Times New Roman" panose="02020603050405020304" pitchFamily="18" charset="0"/>
                        </a:rPr>
                        <a:t> 2019-2020 DRAFT BUDGET 2/13/19</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i="0" u="none" strike="noStrike" dirty="0">
                          <a:solidFill>
                            <a:srgbClr val="FFFFFF"/>
                          </a:solidFill>
                          <a:effectLst/>
                          <a:latin typeface="Times New Roman" panose="02020603050405020304" pitchFamily="18" charset="0"/>
                        </a:rPr>
                        <a:t> 2019-2020 DRAFT BUDGET </a:t>
                      </a:r>
                      <a:r>
                        <a:rPr lang="en-US" sz="1800" b="1" i="0" u="none" strike="noStrike" dirty="0">
                          <a:solidFill>
                            <a:srgbClr val="FFFFFF"/>
                          </a:solidFill>
                          <a:effectLst/>
                          <a:latin typeface="Times New Roman" panose="02020603050405020304" pitchFamily="18" charset="0"/>
                          <a:cs typeface="Times New Roman" panose="02020603050405020304" pitchFamily="18" charset="0"/>
                        </a:rPr>
                        <a:t>4/10/19</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b"/>
                      <a:r>
                        <a:rPr lang="en-US" sz="1800" b="1" i="0" u="none" strike="noStrike" dirty="0">
                          <a:solidFill>
                            <a:srgbClr val="FFFFFF"/>
                          </a:solidFill>
                          <a:effectLst/>
                          <a:latin typeface="Times New Roman" panose="02020603050405020304" pitchFamily="18" charset="0"/>
                        </a:rPr>
                        <a:t>% INCREASE BUDGET TO BUDGET</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b"/>
                      <a:r>
                        <a:rPr lang="en-US" sz="1800" b="1" i="0" u="none" strike="noStrike" dirty="0">
                          <a:solidFill>
                            <a:srgbClr val="FFFFFF"/>
                          </a:solidFill>
                          <a:effectLst/>
                          <a:latin typeface="Times New Roman" panose="02020603050405020304" pitchFamily="18" charset="0"/>
                        </a:rPr>
                        <a:t>$ INCREASE BUDGET TO BUDGET</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1947757069"/>
                  </a:ext>
                </a:extLst>
              </a:tr>
              <a:tr h="473962">
                <a:tc>
                  <a:txBody>
                    <a:bodyPr/>
                    <a:lstStyle/>
                    <a:p>
                      <a:pPr algn="ctr" rtl="0" fontAlgn="b"/>
                      <a:r>
                        <a:rPr lang="en-US" sz="1800" b="0" i="0" u="none" strike="noStrike">
                          <a:solidFill>
                            <a:srgbClr val="13294B"/>
                          </a:solidFill>
                          <a:effectLst/>
                          <a:latin typeface="Times New Roman" panose="02020603050405020304" pitchFamily="18" charset="0"/>
                        </a:rPr>
                        <a:t>TAX LEVY</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a:solidFill>
                            <a:srgbClr val="13294B"/>
                          </a:solidFill>
                          <a:effectLst/>
                          <a:latin typeface="Times New Roman" panose="02020603050405020304" pitchFamily="18" charset="0"/>
                        </a:rPr>
                        <a:t>$4,060,911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a:solidFill>
                            <a:srgbClr val="13294B"/>
                          </a:solidFill>
                          <a:effectLst/>
                          <a:latin typeface="Times New Roman" panose="02020603050405020304" pitchFamily="18" charset="0"/>
                        </a:rPr>
                        <a:t>$4,257,293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1" i="0" u="none" strike="noStrike">
                          <a:solidFill>
                            <a:srgbClr val="13294B"/>
                          </a:solidFill>
                          <a:effectLst/>
                          <a:latin typeface="Times New Roman" panose="02020603050405020304" pitchFamily="18" charset="0"/>
                        </a:rPr>
                        <a:t>$4,257,293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1" i="0" u="none" strike="noStrike" dirty="0">
                          <a:solidFill>
                            <a:srgbClr val="13294B"/>
                          </a:solidFill>
                          <a:effectLst/>
                          <a:latin typeface="Times New Roman" panose="02020603050405020304" pitchFamily="18" charset="0"/>
                        </a:rPr>
                        <a:t>4.84%</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1" i="0" u="none" strike="noStrike" dirty="0">
                          <a:solidFill>
                            <a:srgbClr val="13294B"/>
                          </a:solidFill>
                          <a:effectLst/>
                          <a:latin typeface="Times New Roman" panose="02020603050405020304" pitchFamily="18" charset="0"/>
                        </a:rPr>
                        <a:t>$196,382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691585138"/>
                  </a:ext>
                </a:extLst>
              </a:tr>
              <a:tr h="457034">
                <a:tc>
                  <a:txBody>
                    <a:bodyPr/>
                    <a:lstStyle/>
                    <a:p>
                      <a:pPr algn="ctr" rtl="0" fontAlgn="b"/>
                      <a:r>
                        <a:rPr lang="en-US" sz="1800" b="0" i="0" u="none" strike="noStrike" dirty="0">
                          <a:solidFill>
                            <a:srgbClr val="13294B"/>
                          </a:solidFill>
                          <a:effectLst/>
                          <a:latin typeface="Times New Roman" panose="02020603050405020304" pitchFamily="18" charset="0"/>
                        </a:rPr>
                        <a:t>OTHER REVENUE</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0" i="0" u="none" strike="noStrike">
                          <a:solidFill>
                            <a:srgbClr val="13294B"/>
                          </a:solidFill>
                          <a:effectLst/>
                          <a:latin typeface="Times New Roman" panose="02020603050405020304" pitchFamily="18" charset="0"/>
                        </a:rPr>
                        <a:t>$694,971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0" i="0" u="none" strike="noStrike" dirty="0">
                          <a:solidFill>
                            <a:srgbClr val="13294B"/>
                          </a:solidFill>
                          <a:effectLst/>
                          <a:latin typeface="Times New Roman" panose="02020603050405020304" pitchFamily="18" charset="0"/>
                        </a:rPr>
                        <a:t>$656,393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1" i="0" u="none" strike="noStrike">
                          <a:solidFill>
                            <a:srgbClr val="13294B"/>
                          </a:solidFill>
                          <a:effectLst/>
                          <a:latin typeface="Times New Roman" panose="02020603050405020304" pitchFamily="18" charset="0"/>
                        </a:rPr>
                        <a:t>$756,755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1" i="0" u="none" strike="noStrike" dirty="0">
                          <a:solidFill>
                            <a:srgbClr val="13294B"/>
                          </a:solidFill>
                          <a:effectLst/>
                          <a:latin typeface="Times New Roman" panose="02020603050405020304" pitchFamily="18" charset="0"/>
                        </a:rPr>
                        <a:t>8.89%</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1" i="0" u="none" strike="noStrike" dirty="0">
                          <a:solidFill>
                            <a:srgbClr val="13294B"/>
                          </a:solidFill>
                          <a:effectLst/>
                          <a:latin typeface="Times New Roman" panose="02020603050405020304" pitchFamily="18" charset="0"/>
                        </a:rPr>
                        <a:t>$61,784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1238524927"/>
                  </a:ext>
                </a:extLst>
              </a:tr>
              <a:tr h="457034">
                <a:tc>
                  <a:txBody>
                    <a:bodyPr/>
                    <a:lstStyle/>
                    <a:p>
                      <a:pPr algn="ctr" rtl="0" fontAlgn="b"/>
                      <a:r>
                        <a:rPr lang="en-US" sz="1800" b="0" i="0" u="none" strike="noStrike" dirty="0">
                          <a:solidFill>
                            <a:srgbClr val="13294B"/>
                          </a:solidFill>
                          <a:effectLst/>
                          <a:latin typeface="Times New Roman" panose="02020603050405020304" pitchFamily="18" charset="0"/>
                        </a:rPr>
                        <a:t>STATE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a:solidFill>
                            <a:srgbClr val="13294B"/>
                          </a:solidFill>
                          <a:effectLst/>
                          <a:latin typeface="Times New Roman" panose="02020603050405020304" pitchFamily="18" charset="0"/>
                        </a:rPr>
                        <a:t>$14,425,661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a:solidFill>
                            <a:srgbClr val="13294B"/>
                          </a:solidFill>
                          <a:effectLst/>
                          <a:latin typeface="Times New Roman" panose="02020603050405020304" pitchFamily="18" charset="0"/>
                        </a:rPr>
                        <a:t>$14,705,459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a:solidFill>
                            <a:srgbClr val="13294B"/>
                          </a:solidFill>
                          <a:effectLst/>
                          <a:latin typeface="Times New Roman" panose="02020603050405020304" pitchFamily="18" charset="0"/>
                        </a:rPr>
                        <a:t>$14,797,183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dirty="0">
                          <a:solidFill>
                            <a:srgbClr val="13294B"/>
                          </a:solidFill>
                          <a:effectLst/>
                          <a:latin typeface="Times New Roman" panose="02020603050405020304" pitchFamily="18" charset="0"/>
                        </a:rPr>
                        <a:t>2.58%</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dirty="0">
                          <a:solidFill>
                            <a:srgbClr val="13294B"/>
                          </a:solidFill>
                          <a:effectLst/>
                          <a:latin typeface="Times New Roman" panose="02020603050405020304" pitchFamily="18" charset="0"/>
                        </a:rPr>
                        <a:t>$371,522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97371907"/>
                  </a:ext>
                </a:extLst>
              </a:tr>
              <a:tr h="457034">
                <a:tc>
                  <a:txBody>
                    <a:bodyPr/>
                    <a:lstStyle/>
                    <a:p>
                      <a:pPr algn="ctr" rtl="0" fontAlgn="b"/>
                      <a:r>
                        <a:rPr lang="en-US" sz="1800" b="0" i="0" u="none" strike="noStrike">
                          <a:solidFill>
                            <a:srgbClr val="13294B"/>
                          </a:solidFill>
                          <a:effectLst/>
                          <a:latin typeface="Times New Roman" panose="02020603050405020304" pitchFamily="18" charset="0"/>
                        </a:rPr>
                        <a:t>APPROPRIATED RESERVES</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0" i="0" u="none" strike="noStrike">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0" i="0" u="none" strike="noStrike">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0" i="0" u="none" strike="noStrike">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0" i="0" u="none" strike="noStrike" dirty="0">
                          <a:solidFill>
                            <a:srgbClr val="13294B"/>
                          </a:solidFill>
                          <a:effectLst/>
                          <a:latin typeface="Times New Roman" panose="02020603050405020304" pitchFamily="18" charset="0"/>
                        </a:rPr>
                        <a:t>0.00%</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b"/>
                      <a:r>
                        <a:rPr lang="en-US" sz="1800" b="0" i="0" u="none" strike="noStrike" dirty="0">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1257784278"/>
                  </a:ext>
                </a:extLst>
              </a:tr>
              <a:tr h="897141">
                <a:tc>
                  <a:txBody>
                    <a:bodyPr/>
                    <a:lstStyle/>
                    <a:p>
                      <a:pPr algn="ctr" rtl="0" fontAlgn="b"/>
                      <a:r>
                        <a:rPr lang="en-US" sz="1800" b="0" i="0" u="none" strike="noStrike">
                          <a:solidFill>
                            <a:srgbClr val="13294B"/>
                          </a:solidFill>
                          <a:effectLst/>
                          <a:latin typeface="Times New Roman" panose="02020603050405020304" pitchFamily="18" charset="0"/>
                        </a:rPr>
                        <a:t>APPROPRIATED FUND BALANCE</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a:solidFill>
                            <a:srgbClr val="13294B"/>
                          </a:solidFill>
                          <a:effectLst/>
                          <a:latin typeface="Times New Roman" panose="02020603050405020304" pitchFamily="18" charset="0"/>
                        </a:rPr>
                        <a:t>$500,000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a:solidFill>
                            <a:srgbClr val="13294B"/>
                          </a:solidFill>
                          <a:effectLst/>
                          <a:latin typeface="Times New Roman" panose="02020603050405020304" pitchFamily="18" charset="0"/>
                        </a:rPr>
                        <a:t>$500,000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a:solidFill>
                            <a:srgbClr val="13294B"/>
                          </a:solidFill>
                          <a:effectLst/>
                          <a:latin typeface="Times New Roman" panose="02020603050405020304" pitchFamily="18" charset="0"/>
                        </a:rPr>
                        <a:t>$500,000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a:solidFill>
                            <a:srgbClr val="13294B"/>
                          </a:solidFill>
                          <a:effectLst/>
                          <a:latin typeface="Times New Roman" panose="02020603050405020304" pitchFamily="18" charset="0"/>
                        </a:rPr>
                        <a:t>0.00%</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b"/>
                      <a:r>
                        <a:rPr lang="en-US" sz="1800" b="0" i="0" u="none" strike="noStrike" dirty="0">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476413532"/>
                  </a:ext>
                </a:extLst>
              </a:tr>
              <a:tr h="457034">
                <a:tc>
                  <a:txBody>
                    <a:bodyPr/>
                    <a:lstStyle/>
                    <a:p>
                      <a:pPr algn="ctr" rtl="0" fontAlgn="b"/>
                      <a:r>
                        <a:rPr lang="en-US" sz="1800" b="1" i="0" u="none" strike="noStrike">
                          <a:solidFill>
                            <a:srgbClr val="FFFFFF"/>
                          </a:solidFill>
                          <a:effectLst/>
                          <a:latin typeface="Times New Roman" panose="02020603050405020304" pitchFamily="18" charset="0"/>
                        </a:rPr>
                        <a:t>TOTAL REVENUE BUDGET</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ctr" rtl="0" fontAlgn="b"/>
                      <a:r>
                        <a:rPr lang="en-US" sz="1800" b="1" i="0" u="none" strike="noStrike">
                          <a:solidFill>
                            <a:srgbClr val="FFFFFF"/>
                          </a:solidFill>
                          <a:effectLst/>
                          <a:latin typeface="Times New Roman" panose="02020603050405020304" pitchFamily="18" charset="0"/>
                        </a:rPr>
                        <a:t>$19,681,543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ctr" rtl="0" fontAlgn="b"/>
                      <a:r>
                        <a:rPr lang="en-US" sz="1800" b="1" i="0" u="none" strike="noStrike">
                          <a:solidFill>
                            <a:srgbClr val="FFFFFF"/>
                          </a:solidFill>
                          <a:effectLst/>
                          <a:latin typeface="Times New Roman" panose="02020603050405020304" pitchFamily="18" charset="0"/>
                        </a:rPr>
                        <a:t>$20,119,145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ctr" rtl="0" fontAlgn="b"/>
                      <a:r>
                        <a:rPr lang="en-US" sz="1800" b="1" i="0" u="none" strike="noStrike">
                          <a:solidFill>
                            <a:srgbClr val="FFFFFF"/>
                          </a:solidFill>
                          <a:effectLst/>
                          <a:latin typeface="Times New Roman" panose="02020603050405020304" pitchFamily="18" charset="0"/>
                        </a:rPr>
                        <a:t>$20,311,231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ctr" rtl="0" fontAlgn="b"/>
                      <a:r>
                        <a:rPr lang="en-US" sz="1800" b="1" i="0" u="none" strike="noStrike">
                          <a:solidFill>
                            <a:srgbClr val="FFFFFF"/>
                          </a:solidFill>
                          <a:effectLst/>
                          <a:latin typeface="Times New Roman" panose="02020603050405020304" pitchFamily="18" charset="0"/>
                        </a:rPr>
                        <a:t>3.20%</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ctr" rtl="0" fontAlgn="b"/>
                      <a:r>
                        <a:rPr lang="en-US" sz="1800" b="1" i="0" u="none" strike="noStrike" dirty="0">
                          <a:solidFill>
                            <a:srgbClr val="FFFFFF"/>
                          </a:solidFill>
                          <a:effectLst/>
                          <a:latin typeface="Times New Roman" panose="02020603050405020304" pitchFamily="18" charset="0"/>
                        </a:rPr>
                        <a:t>$629,688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extLst>
                  <a:ext uri="{0D108BD9-81ED-4DB2-BD59-A6C34878D82A}">
                    <a16:rowId xmlns:a16="http://schemas.microsoft.com/office/drawing/2014/main" val="2060496962"/>
                  </a:ext>
                </a:extLst>
              </a:tr>
            </a:tbl>
          </a:graphicData>
        </a:graphic>
      </p:graphicFrame>
    </p:spTree>
    <p:extLst>
      <p:ext uri="{BB962C8B-B14F-4D97-AF65-F5344CB8AC3E}">
        <p14:creationId xmlns:p14="http://schemas.microsoft.com/office/powerpoint/2010/main" val="1446649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922" y="365760"/>
            <a:ext cx="10515600" cy="948520"/>
          </a:xfrm>
        </p:spPr>
        <p:txBody>
          <a:bodyPr>
            <a:normAutofit fontScale="90000"/>
          </a:bodyPr>
          <a:lstStyle/>
          <a:p>
            <a:r>
              <a:rPr lang="en-US" i="1" u="sng" dirty="0"/>
              <a:t>PROJECTED</a:t>
            </a:r>
            <a:r>
              <a:rPr lang="en-US" dirty="0"/>
              <a:t> REVENUES </a:t>
            </a:r>
            <a:br>
              <a:rPr lang="en-US" dirty="0"/>
            </a:br>
            <a:r>
              <a:rPr lang="en-US" sz="3600" cap="none" dirty="0"/>
              <a:t>Tax Levy</a:t>
            </a:r>
          </a:p>
        </p:txBody>
      </p:sp>
      <p:sp>
        <p:nvSpPr>
          <p:cNvPr id="3" name="TextBox 2"/>
          <p:cNvSpPr txBox="1"/>
          <p:nvPr/>
        </p:nvSpPr>
        <p:spPr>
          <a:xfrm>
            <a:off x="916236" y="4090720"/>
            <a:ext cx="9030539" cy="147732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NOTES: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4.84% is the maximum allowable limit under the tax cap law</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The district would remain compliant under the law with this levy</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1% change to the tax levy is approx. $40,609</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$36.60 Per $50,000 home with out STAR and $28.60 with STAR</a:t>
            </a:r>
          </a:p>
        </p:txBody>
      </p:sp>
      <p:graphicFrame>
        <p:nvGraphicFramePr>
          <p:cNvPr id="5" name="Content Placeholder 3">
            <a:extLst>
              <a:ext uri="{FF2B5EF4-FFF2-40B4-BE49-F238E27FC236}">
                <a16:creationId xmlns:a16="http://schemas.microsoft.com/office/drawing/2014/main" id="{7F4BF8C2-B0FA-456D-A9EB-FCC06FB08D84}"/>
              </a:ext>
            </a:extLst>
          </p:cNvPr>
          <p:cNvGraphicFramePr>
            <a:graphicFrameLocks/>
          </p:cNvGraphicFramePr>
          <p:nvPr>
            <p:extLst>
              <p:ext uri="{D42A27DB-BD31-4B8C-83A1-F6EECF244321}">
                <p14:modId xmlns:p14="http://schemas.microsoft.com/office/powerpoint/2010/main" val="2687972413"/>
              </p:ext>
            </p:extLst>
          </p:nvPr>
        </p:nvGraphicFramePr>
        <p:xfrm>
          <a:off x="838200" y="1566951"/>
          <a:ext cx="10711044" cy="2014761"/>
        </p:xfrm>
        <a:graphic>
          <a:graphicData uri="http://schemas.openxmlformats.org/drawingml/2006/table">
            <a:tbl>
              <a:tblPr firstRow="1" bandRow="1">
                <a:tableStyleId>{5C22544A-7EE6-4342-B048-85BDC9FD1C3A}</a:tableStyleId>
              </a:tblPr>
              <a:tblGrid>
                <a:gridCol w="3203006">
                  <a:extLst>
                    <a:ext uri="{9D8B030D-6E8A-4147-A177-3AD203B41FA5}">
                      <a16:colId xmlns:a16="http://schemas.microsoft.com/office/drawing/2014/main" val="3103641"/>
                    </a:ext>
                  </a:extLst>
                </a:gridCol>
                <a:gridCol w="1997863">
                  <a:extLst>
                    <a:ext uri="{9D8B030D-6E8A-4147-A177-3AD203B41FA5}">
                      <a16:colId xmlns:a16="http://schemas.microsoft.com/office/drawing/2014/main" val="1703731525"/>
                    </a:ext>
                  </a:extLst>
                </a:gridCol>
                <a:gridCol w="2014696">
                  <a:extLst>
                    <a:ext uri="{9D8B030D-6E8A-4147-A177-3AD203B41FA5}">
                      <a16:colId xmlns:a16="http://schemas.microsoft.com/office/drawing/2014/main" val="2670089875"/>
                    </a:ext>
                  </a:extLst>
                </a:gridCol>
                <a:gridCol w="1785174">
                  <a:extLst>
                    <a:ext uri="{9D8B030D-6E8A-4147-A177-3AD203B41FA5}">
                      <a16:colId xmlns:a16="http://schemas.microsoft.com/office/drawing/2014/main" val="3080866784"/>
                    </a:ext>
                  </a:extLst>
                </a:gridCol>
                <a:gridCol w="1710305">
                  <a:extLst>
                    <a:ext uri="{9D8B030D-6E8A-4147-A177-3AD203B41FA5}">
                      <a16:colId xmlns:a16="http://schemas.microsoft.com/office/drawing/2014/main" val="1369180150"/>
                    </a:ext>
                  </a:extLst>
                </a:gridCol>
              </a:tblGrid>
              <a:tr h="1511071">
                <a:tc>
                  <a:txBody>
                    <a:bodyPr/>
                    <a:lstStyle/>
                    <a:p>
                      <a:pPr algn="ctr" fontAlgn="b"/>
                      <a:r>
                        <a:rPr lang="en-US" sz="1900" b="1" i="0" u="none" strike="noStrike" dirty="0">
                          <a:effectLst/>
                          <a:latin typeface="Times New Roman" panose="02020603050405020304" pitchFamily="18" charset="0"/>
                          <a:cs typeface="Times New Roman" panose="02020603050405020304" pitchFamily="18" charset="0"/>
                        </a:rPr>
                        <a:t>REVENUE</a:t>
                      </a:r>
                    </a:p>
                  </a:txBody>
                  <a:tcPr marL="0" marR="0" marT="0" marB="0" anchor="ctr"/>
                </a:tc>
                <a:tc>
                  <a:txBody>
                    <a:bodyPr/>
                    <a:lstStyle/>
                    <a:p>
                      <a:pPr algn="ctr" fontAlgn="b"/>
                      <a:r>
                        <a:rPr lang="en-US" sz="1900" b="1" i="0" u="none" strike="noStrike" dirty="0">
                          <a:effectLst/>
                          <a:latin typeface="Times New Roman" panose="02020603050405020304" pitchFamily="18" charset="0"/>
                          <a:cs typeface="Times New Roman" panose="02020603050405020304" pitchFamily="18" charset="0"/>
                        </a:rPr>
                        <a:t> 2018-2019 ORIGINAL  BUDGET </a:t>
                      </a:r>
                    </a:p>
                  </a:txBody>
                  <a:tcPr marL="0" marR="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900" b="1" i="0" u="none" strike="noStrike" dirty="0">
                          <a:effectLst/>
                          <a:latin typeface="Times New Roman" panose="02020603050405020304" pitchFamily="18" charset="0"/>
                          <a:cs typeface="Times New Roman" panose="02020603050405020304" pitchFamily="18" charset="0"/>
                        </a:rPr>
                        <a:t> 2019-2020              DRAFT        BUDGET </a:t>
                      </a:r>
                      <a:r>
                        <a:rPr lang="en-US" sz="2000" b="1" i="0" u="none" strike="noStrike" dirty="0">
                          <a:solidFill>
                            <a:srgbClr val="FFFFFF"/>
                          </a:solidFill>
                          <a:effectLst/>
                          <a:latin typeface="Times New Roman" panose="02020603050405020304" pitchFamily="18" charset="0"/>
                          <a:cs typeface="Times New Roman" panose="02020603050405020304" pitchFamily="18" charset="0"/>
                        </a:rPr>
                        <a:t>4/10/19</a:t>
                      </a:r>
                    </a:p>
                  </a:txBody>
                  <a:tcPr marL="0" marR="0" marT="0" marB="0" anchor="ctr"/>
                </a:tc>
                <a:tc>
                  <a:txBody>
                    <a:bodyPr/>
                    <a:lstStyle/>
                    <a:p>
                      <a:pPr algn="ctr" fontAlgn="b"/>
                      <a:r>
                        <a:rPr lang="en-US" sz="1900" b="1" i="0" u="none" strike="noStrike" dirty="0">
                          <a:effectLst/>
                          <a:latin typeface="Times New Roman" panose="02020603050405020304" pitchFamily="18" charset="0"/>
                          <a:cs typeface="Times New Roman" panose="02020603050405020304" pitchFamily="18" charset="0"/>
                        </a:rPr>
                        <a:t>% INCREASE BUDGET TO BUDGET</a:t>
                      </a:r>
                    </a:p>
                  </a:txBody>
                  <a:tcPr marL="0" marR="0" marT="0" marB="0" anchor="ctr"/>
                </a:tc>
                <a:tc>
                  <a:txBody>
                    <a:bodyPr/>
                    <a:lstStyle/>
                    <a:p>
                      <a:pPr algn="ctr" fontAlgn="b"/>
                      <a:r>
                        <a:rPr lang="en-US" sz="1900" b="1" i="0" u="none" strike="noStrike" dirty="0">
                          <a:effectLst/>
                          <a:latin typeface="Times New Roman" panose="02020603050405020304" pitchFamily="18" charset="0"/>
                          <a:cs typeface="Times New Roman" panose="02020603050405020304" pitchFamily="18" charset="0"/>
                        </a:rPr>
                        <a:t>$ INCREASE BUDGET TO BUDGET</a:t>
                      </a:r>
                    </a:p>
                  </a:txBody>
                  <a:tcPr marL="0" marR="0" marT="0" marB="0" anchor="ctr"/>
                </a:tc>
                <a:extLst>
                  <a:ext uri="{0D108BD9-81ED-4DB2-BD59-A6C34878D82A}">
                    <a16:rowId xmlns:a16="http://schemas.microsoft.com/office/drawing/2014/main" val="2612967346"/>
                  </a:ext>
                </a:extLst>
              </a:tr>
              <a:tr h="503690">
                <a:tc>
                  <a:txBody>
                    <a:bodyPr/>
                    <a:lstStyle/>
                    <a:p>
                      <a:pPr algn="l" fontAlgn="b"/>
                      <a:r>
                        <a:rPr lang="en-US" sz="2400" b="0" i="0" u="none" strike="noStrike" dirty="0">
                          <a:effectLst/>
                          <a:latin typeface="Times New Roman" panose="02020603050405020304" pitchFamily="18" charset="0"/>
                          <a:cs typeface="Times New Roman" panose="02020603050405020304" pitchFamily="18" charset="0"/>
                        </a:rPr>
                        <a:t>TAX LEVY</a:t>
                      </a:r>
                    </a:p>
                  </a:txBody>
                  <a:tcPr marL="0" marR="0" marT="0" marB="0" anchor="b"/>
                </a:tc>
                <a:tc>
                  <a:txBody>
                    <a:bodyPr/>
                    <a:lstStyle/>
                    <a:p>
                      <a:pPr algn="r" fontAlgn="b"/>
                      <a:r>
                        <a:rPr lang="en-US" sz="2400" b="0" i="0" u="none" strike="noStrike" dirty="0">
                          <a:effectLst/>
                          <a:latin typeface="Times New Roman" panose="02020603050405020304" pitchFamily="18" charset="0"/>
                          <a:cs typeface="Times New Roman" panose="02020603050405020304" pitchFamily="18" charset="0"/>
                        </a:rPr>
                        <a:t>$4,060,911 </a:t>
                      </a:r>
                    </a:p>
                  </a:txBody>
                  <a:tcPr marL="0" marR="0" marT="0" marB="0" anchor="b"/>
                </a:tc>
                <a:tc>
                  <a:txBody>
                    <a:bodyPr/>
                    <a:lstStyle/>
                    <a:p>
                      <a:pPr algn="r" fontAlgn="b"/>
                      <a:r>
                        <a:rPr lang="en-US" sz="2400" b="0" i="0" u="none" strike="noStrike" dirty="0">
                          <a:effectLst/>
                          <a:latin typeface="Times New Roman" panose="02020603050405020304" pitchFamily="18" charset="0"/>
                          <a:cs typeface="Times New Roman" panose="02020603050405020304" pitchFamily="18" charset="0"/>
                        </a:rPr>
                        <a:t>$4,257,293 </a:t>
                      </a:r>
                    </a:p>
                  </a:txBody>
                  <a:tcPr marL="0" marR="0" marT="0" marB="0" anchor="b"/>
                </a:tc>
                <a:tc>
                  <a:txBody>
                    <a:bodyPr/>
                    <a:lstStyle/>
                    <a:p>
                      <a:pPr algn="r" fontAlgn="b"/>
                      <a:r>
                        <a:rPr lang="en-US" sz="2400" b="0" i="0" u="none" strike="noStrike" dirty="0">
                          <a:effectLst/>
                          <a:latin typeface="Times New Roman" panose="02020603050405020304" pitchFamily="18" charset="0"/>
                          <a:cs typeface="Times New Roman" panose="02020603050405020304" pitchFamily="18" charset="0"/>
                        </a:rPr>
                        <a:t>4.84%</a:t>
                      </a:r>
                    </a:p>
                  </a:txBody>
                  <a:tcPr marL="0" marR="0" marT="0" marB="0" anchor="b"/>
                </a:tc>
                <a:tc>
                  <a:txBody>
                    <a:bodyPr/>
                    <a:lstStyle/>
                    <a:p>
                      <a:pPr algn="r" fontAlgn="b"/>
                      <a:r>
                        <a:rPr lang="en-US" sz="2400" b="0" i="0" u="none" strike="noStrike" dirty="0">
                          <a:effectLst/>
                          <a:latin typeface="Times New Roman" panose="02020603050405020304" pitchFamily="18" charset="0"/>
                          <a:cs typeface="Times New Roman" panose="02020603050405020304" pitchFamily="18" charset="0"/>
                        </a:rPr>
                        <a:t>$196,382 </a:t>
                      </a:r>
                    </a:p>
                  </a:txBody>
                  <a:tcPr marL="0" marR="0" marT="0" marB="0" anchor="b"/>
                </a:tc>
                <a:extLst>
                  <a:ext uri="{0D108BD9-81ED-4DB2-BD59-A6C34878D82A}">
                    <a16:rowId xmlns:a16="http://schemas.microsoft.com/office/drawing/2014/main" val="1757117294"/>
                  </a:ext>
                </a:extLst>
              </a:tr>
            </a:tbl>
          </a:graphicData>
        </a:graphic>
      </p:graphicFrame>
    </p:spTree>
    <p:extLst>
      <p:ext uri="{BB962C8B-B14F-4D97-AF65-F5344CB8AC3E}">
        <p14:creationId xmlns:p14="http://schemas.microsoft.com/office/powerpoint/2010/main" val="3963093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939" y="0"/>
            <a:ext cx="9727225" cy="496388"/>
          </a:xfrm>
        </p:spPr>
        <p:txBody>
          <a:bodyPr>
            <a:normAutofit fontScale="90000"/>
          </a:bodyPr>
          <a:lstStyle/>
          <a:p>
            <a:r>
              <a:rPr lang="en-US" i="1" u="sng" dirty="0"/>
              <a:t>PROJECTED</a:t>
            </a:r>
            <a:r>
              <a:rPr lang="en-US" dirty="0"/>
              <a:t> REVENUES - </a:t>
            </a:r>
            <a:r>
              <a:rPr lang="en-US" sz="3100" cap="none" dirty="0"/>
              <a:t>“Other” Revenue</a:t>
            </a:r>
          </a:p>
        </p:txBody>
      </p:sp>
      <p:graphicFrame>
        <p:nvGraphicFramePr>
          <p:cNvPr id="7" name="Table 6">
            <a:extLst>
              <a:ext uri="{FF2B5EF4-FFF2-40B4-BE49-F238E27FC236}">
                <a16:creationId xmlns:a16="http://schemas.microsoft.com/office/drawing/2014/main" id="{125C3AD5-625D-49F8-8F54-593E7C32CDE1}"/>
              </a:ext>
            </a:extLst>
          </p:cNvPr>
          <p:cNvGraphicFramePr>
            <a:graphicFrameLocks noGrp="1"/>
          </p:cNvGraphicFramePr>
          <p:nvPr>
            <p:extLst>
              <p:ext uri="{D42A27DB-BD31-4B8C-83A1-F6EECF244321}">
                <p14:modId xmlns:p14="http://schemas.microsoft.com/office/powerpoint/2010/main" val="3421246167"/>
              </p:ext>
            </p:extLst>
          </p:nvPr>
        </p:nvGraphicFramePr>
        <p:xfrm>
          <a:off x="235131" y="496386"/>
          <a:ext cx="10588388" cy="5364586"/>
        </p:xfrm>
        <a:graphic>
          <a:graphicData uri="http://schemas.openxmlformats.org/drawingml/2006/table">
            <a:tbl>
              <a:tblPr>
                <a:noFill/>
                <a:tableStyleId>{5C22544A-7EE6-4342-B048-85BDC9FD1C3A}</a:tableStyleId>
              </a:tblPr>
              <a:tblGrid>
                <a:gridCol w="6059606">
                  <a:extLst>
                    <a:ext uri="{9D8B030D-6E8A-4147-A177-3AD203B41FA5}">
                      <a16:colId xmlns:a16="http://schemas.microsoft.com/office/drawing/2014/main" val="20000"/>
                    </a:ext>
                  </a:extLst>
                </a:gridCol>
                <a:gridCol w="2259073">
                  <a:extLst>
                    <a:ext uri="{9D8B030D-6E8A-4147-A177-3AD203B41FA5}">
                      <a16:colId xmlns:a16="http://schemas.microsoft.com/office/drawing/2014/main" val="20001"/>
                    </a:ext>
                  </a:extLst>
                </a:gridCol>
                <a:gridCol w="2269709">
                  <a:extLst>
                    <a:ext uri="{9D8B030D-6E8A-4147-A177-3AD203B41FA5}">
                      <a16:colId xmlns:a16="http://schemas.microsoft.com/office/drawing/2014/main" val="20002"/>
                    </a:ext>
                  </a:extLst>
                </a:gridCol>
              </a:tblGrid>
              <a:tr h="309346">
                <a:tc>
                  <a:txBody>
                    <a:bodyPr/>
                    <a:lstStyle/>
                    <a:p>
                      <a:pPr algn="ctr" fontAlgn="b"/>
                      <a:r>
                        <a:rPr lang="en-US" sz="1800" b="1" u="sng" strike="noStrike" dirty="0">
                          <a:solidFill>
                            <a:schemeClr val="bg1"/>
                          </a:solidFill>
                          <a:effectLst/>
                          <a:latin typeface="Times New Roman" panose="02020603050405020304" pitchFamily="18" charset="0"/>
                          <a:cs typeface="Times New Roman" panose="02020603050405020304" pitchFamily="18" charset="0"/>
                        </a:rPr>
                        <a:t> Revenue</a:t>
                      </a:r>
                      <a:endParaRPr lang="en-US" sz="1800" b="1" i="0" u="sng" strike="noStrike" dirty="0">
                        <a:solidFill>
                          <a:schemeClr val="bg1"/>
                        </a:solidFill>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50000"/>
                        <a:lumOff val="50000"/>
                      </a:schemeClr>
                    </a:solidFill>
                  </a:tcPr>
                </a:tc>
                <a:tc>
                  <a:txBody>
                    <a:bodyPr/>
                    <a:lstStyle/>
                    <a:p>
                      <a:pPr algn="ctr" fontAlgn="b"/>
                      <a:r>
                        <a:rPr lang="en-US" sz="1800" b="1" u="sng" strike="noStrike" dirty="0">
                          <a:solidFill>
                            <a:schemeClr val="bg1"/>
                          </a:solidFill>
                          <a:effectLst/>
                          <a:latin typeface="Times New Roman" panose="02020603050405020304" pitchFamily="18" charset="0"/>
                          <a:cs typeface="Times New Roman" panose="02020603050405020304" pitchFamily="18" charset="0"/>
                        </a:rPr>
                        <a:t>2018-2019</a:t>
                      </a:r>
                      <a:endParaRPr lang="en-US" sz="1800" b="1" i="0" u="sng" strike="noStrike" dirty="0">
                        <a:solidFill>
                          <a:schemeClr val="bg1"/>
                        </a:solidFill>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50000"/>
                        <a:lumOff val="50000"/>
                      </a:schemeClr>
                    </a:solidFill>
                  </a:tcPr>
                </a:tc>
                <a:tc>
                  <a:txBody>
                    <a:bodyPr/>
                    <a:lstStyle/>
                    <a:p>
                      <a:pPr algn="ctr"/>
                      <a:r>
                        <a:rPr lang="en-US" sz="1800" b="1" u="sng" dirty="0">
                          <a:solidFill>
                            <a:schemeClr val="bg1"/>
                          </a:solidFill>
                          <a:latin typeface="Times New Roman" panose="02020603050405020304" pitchFamily="18" charset="0"/>
                          <a:cs typeface="Times New Roman" panose="02020603050405020304" pitchFamily="18" charset="0"/>
                        </a:rPr>
                        <a:t>2019-2020</a:t>
                      </a:r>
                    </a:p>
                  </a:txBody>
                  <a:tcPr marL="9525" marR="9525" marT="9525" marB="0" anchor="b">
                    <a:solidFill>
                      <a:schemeClr val="tx1">
                        <a:lumMod val="50000"/>
                        <a:lumOff val="50000"/>
                      </a:schemeClr>
                    </a:solidFill>
                  </a:tcPr>
                </a:tc>
                <a:extLst>
                  <a:ext uri="{0D108BD9-81ED-4DB2-BD59-A6C34878D82A}">
                    <a16:rowId xmlns:a16="http://schemas.microsoft.com/office/drawing/2014/main" val="10000"/>
                  </a:ext>
                </a:extLst>
              </a:tr>
              <a:tr h="309346">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Payments in lieu of taxes (PILOT)</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$9,453</a:t>
                      </a:r>
                    </a:p>
                  </a:txBody>
                  <a:tcPr marL="0" marR="0" marT="0" marB="0" anchor="b">
                    <a:solidFill>
                      <a:schemeClr val="tx1">
                        <a:lumMod val="25000"/>
                        <a:lumOff val="75000"/>
                      </a:schemeClr>
                    </a:solidFill>
                  </a:tcPr>
                </a:tc>
                <a:tc>
                  <a:txBody>
                    <a:bodyPr/>
                    <a:lstStyle/>
                    <a:p>
                      <a:pPr algn="r"/>
                      <a:r>
                        <a:rPr lang="en-US" sz="1800" dirty="0">
                          <a:latin typeface="Times New Roman" panose="02020603050405020304" pitchFamily="18" charset="0"/>
                          <a:cs typeface="Times New Roman" panose="02020603050405020304" pitchFamily="18" charset="0"/>
                        </a:rPr>
                        <a:t>$10,017</a:t>
                      </a:r>
                    </a:p>
                  </a:txBody>
                  <a:tcPr marL="0" marR="0" marT="0" marB="0" anchor="b">
                    <a:solidFill>
                      <a:schemeClr val="tx1">
                        <a:lumMod val="25000"/>
                        <a:lumOff val="75000"/>
                      </a:schemeClr>
                    </a:solidFill>
                  </a:tcPr>
                </a:tc>
                <a:extLst>
                  <a:ext uri="{0D108BD9-81ED-4DB2-BD59-A6C34878D82A}">
                    <a16:rowId xmlns:a16="http://schemas.microsoft.com/office/drawing/2014/main" val="10001"/>
                  </a:ext>
                </a:extLst>
              </a:tr>
              <a:tr h="309346">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Interest &amp; Penalties on Real Prop Taxes</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$13,000</a:t>
                      </a:r>
                    </a:p>
                  </a:txBody>
                  <a:tcPr marL="0" marR="0" marT="0" marB="0" anchor="b">
                    <a:solidFill>
                      <a:schemeClr val="tx1">
                        <a:lumMod val="25000"/>
                        <a:lumOff val="75000"/>
                      </a:schemeClr>
                    </a:solidFill>
                  </a:tcPr>
                </a:tc>
                <a:tc>
                  <a:txBody>
                    <a:bodyPr/>
                    <a:lstStyle/>
                    <a:p>
                      <a:pPr algn="r"/>
                      <a:r>
                        <a:rPr lang="en-US" sz="1800" dirty="0">
                          <a:latin typeface="Times New Roman" panose="02020603050405020304" pitchFamily="18" charset="0"/>
                          <a:cs typeface="Times New Roman" panose="02020603050405020304" pitchFamily="18" charset="0"/>
                        </a:rPr>
                        <a:t>$13,000</a:t>
                      </a:r>
                    </a:p>
                  </a:txBody>
                  <a:tcPr marL="0" marR="0" marT="0" marB="0" anchor="b">
                    <a:solidFill>
                      <a:schemeClr val="tx1">
                        <a:lumMod val="25000"/>
                        <a:lumOff val="75000"/>
                      </a:schemeClr>
                    </a:solidFill>
                  </a:tcPr>
                </a:tc>
                <a:extLst>
                  <a:ext uri="{0D108BD9-81ED-4DB2-BD59-A6C34878D82A}">
                    <a16:rowId xmlns:a16="http://schemas.microsoft.com/office/drawing/2014/main" val="10002"/>
                  </a:ext>
                </a:extLst>
              </a:tr>
              <a:tr h="309346">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Day school tuition from other districts</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$15,000</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a:r>
                        <a:rPr lang="en-US" sz="1800" dirty="0">
                          <a:latin typeface="Times New Roman" panose="02020603050405020304" pitchFamily="18" charset="0"/>
                          <a:cs typeface="Times New Roman" panose="02020603050405020304" pitchFamily="18" charset="0"/>
                        </a:rPr>
                        <a:t>$15,000</a:t>
                      </a:r>
                    </a:p>
                  </a:txBody>
                  <a:tcPr marL="9525" marR="9525" marT="9525" marB="0" anchor="b">
                    <a:solidFill>
                      <a:schemeClr val="tx1">
                        <a:lumMod val="25000"/>
                        <a:lumOff val="75000"/>
                      </a:schemeClr>
                    </a:solidFill>
                  </a:tcPr>
                </a:tc>
                <a:extLst>
                  <a:ext uri="{0D108BD9-81ED-4DB2-BD59-A6C34878D82A}">
                    <a16:rowId xmlns:a16="http://schemas.microsoft.com/office/drawing/2014/main" val="10003"/>
                  </a:ext>
                </a:extLst>
              </a:tr>
              <a:tr h="309346">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Interest and earnings</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$5,000</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a:r>
                        <a:rPr lang="en-US" sz="1800" dirty="0">
                          <a:latin typeface="Times New Roman" panose="02020603050405020304" pitchFamily="18" charset="0"/>
                          <a:cs typeface="Times New Roman" panose="02020603050405020304" pitchFamily="18" charset="0"/>
                        </a:rPr>
                        <a:t>$15,000</a:t>
                      </a:r>
                    </a:p>
                  </a:txBody>
                  <a:tcPr marL="9525" marR="9525" marT="9525" marB="0" anchor="b">
                    <a:solidFill>
                      <a:schemeClr val="tx1">
                        <a:lumMod val="25000"/>
                        <a:lumOff val="75000"/>
                      </a:schemeClr>
                    </a:solidFill>
                  </a:tcPr>
                </a:tc>
                <a:extLst>
                  <a:ext uri="{0D108BD9-81ED-4DB2-BD59-A6C34878D82A}">
                    <a16:rowId xmlns:a16="http://schemas.microsoft.com/office/drawing/2014/main" val="10004"/>
                  </a:ext>
                </a:extLst>
              </a:tr>
              <a:tr h="371395">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Rental of real property (SUNY Broome)</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$29,000</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a:r>
                        <a:rPr lang="en-US" sz="1800" dirty="0">
                          <a:latin typeface="Times New Roman" panose="02020603050405020304" pitchFamily="18" charset="0"/>
                          <a:cs typeface="Times New Roman" panose="02020603050405020304" pitchFamily="18" charset="0"/>
                        </a:rPr>
                        <a:t>$29,000</a:t>
                      </a:r>
                    </a:p>
                  </a:txBody>
                  <a:tcPr marL="9525" marR="9525" marT="9525" marB="0" anchor="b">
                    <a:solidFill>
                      <a:schemeClr val="tx1">
                        <a:lumMod val="25000"/>
                        <a:lumOff val="75000"/>
                      </a:schemeClr>
                    </a:solidFill>
                  </a:tcPr>
                </a:tc>
                <a:extLst>
                  <a:ext uri="{0D108BD9-81ED-4DB2-BD59-A6C34878D82A}">
                    <a16:rowId xmlns:a16="http://schemas.microsoft.com/office/drawing/2014/main" val="10005"/>
                  </a:ext>
                </a:extLst>
              </a:tr>
              <a:tr h="309346">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Rental</a:t>
                      </a:r>
                      <a:r>
                        <a:rPr lang="en-US" sz="1800" u="none" strike="noStrike" baseline="0" dirty="0">
                          <a:effectLst/>
                          <a:latin typeface="Times New Roman" panose="02020603050405020304" pitchFamily="18" charset="0"/>
                          <a:cs typeface="Times New Roman" panose="02020603050405020304" pitchFamily="18" charset="0"/>
                        </a:rPr>
                        <a:t> of real property (BOCES)</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$0</a:t>
                      </a:r>
                    </a:p>
                  </a:txBody>
                  <a:tcPr marL="9525" marR="9525" marT="9525" marB="0" anchor="b">
                    <a:solidFill>
                      <a:schemeClr val="tx1">
                        <a:lumMod val="25000"/>
                        <a:lumOff val="75000"/>
                      </a:schemeClr>
                    </a:solidFill>
                  </a:tcPr>
                </a:tc>
                <a:tc>
                  <a:txBody>
                    <a:bodyPr/>
                    <a:lstStyle/>
                    <a:p>
                      <a:pPr algn="r"/>
                      <a:r>
                        <a:rPr lang="en-US" sz="1800" dirty="0">
                          <a:latin typeface="Times New Roman" panose="02020603050405020304" pitchFamily="18" charset="0"/>
                          <a:cs typeface="Times New Roman" panose="02020603050405020304" pitchFamily="18" charset="0"/>
                        </a:rPr>
                        <a:t>$92,876</a:t>
                      </a:r>
                    </a:p>
                  </a:txBody>
                  <a:tcPr marL="9525" marR="9525" marT="9525" marB="0" anchor="b">
                    <a:solidFill>
                      <a:schemeClr val="tx1">
                        <a:lumMod val="25000"/>
                        <a:lumOff val="75000"/>
                      </a:schemeClr>
                    </a:solidFill>
                  </a:tcPr>
                </a:tc>
                <a:extLst>
                  <a:ext uri="{0D108BD9-81ED-4DB2-BD59-A6C34878D82A}">
                    <a16:rowId xmlns:a16="http://schemas.microsoft.com/office/drawing/2014/main" val="10006"/>
                  </a:ext>
                </a:extLst>
              </a:tr>
              <a:tr h="346044">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Sale of scrap</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$1,000</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a:r>
                        <a:rPr lang="en-US" sz="1800" dirty="0">
                          <a:latin typeface="Times New Roman" panose="02020603050405020304" pitchFamily="18" charset="0"/>
                          <a:cs typeface="Times New Roman" panose="02020603050405020304" pitchFamily="18" charset="0"/>
                        </a:rPr>
                        <a:t>$1,000</a:t>
                      </a:r>
                    </a:p>
                  </a:txBody>
                  <a:tcPr marL="9525" marR="9525" marT="9525" marB="0" anchor="b">
                    <a:solidFill>
                      <a:schemeClr val="tx1">
                        <a:lumMod val="25000"/>
                        <a:lumOff val="75000"/>
                      </a:schemeClr>
                    </a:solidFill>
                  </a:tcPr>
                </a:tc>
                <a:extLst>
                  <a:ext uri="{0D108BD9-81ED-4DB2-BD59-A6C34878D82A}">
                    <a16:rowId xmlns:a16="http://schemas.microsoft.com/office/drawing/2014/main" val="10007"/>
                  </a:ext>
                </a:extLst>
              </a:tr>
              <a:tr h="309346">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Refund of prior year expenses - BOCES</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$190,000</a:t>
                      </a:r>
                    </a:p>
                  </a:txBody>
                  <a:tcPr marL="0" marR="0" marT="0"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$156,000</a:t>
                      </a:r>
                    </a:p>
                  </a:txBody>
                  <a:tcPr marL="0" marR="0" marT="0" marB="0" anchor="b">
                    <a:solidFill>
                      <a:schemeClr val="tx1">
                        <a:lumMod val="25000"/>
                        <a:lumOff val="75000"/>
                      </a:schemeClr>
                    </a:solidFill>
                  </a:tcPr>
                </a:tc>
                <a:extLst>
                  <a:ext uri="{0D108BD9-81ED-4DB2-BD59-A6C34878D82A}">
                    <a16:rowId xmlns:a16="http://schemas.microsoft.com/office/drawing/2014/main" val="10008"/>
                  </a:ext>
                </a:extLst>
              </a:tr>
              <a:tr h="337065">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Refunds of prior years </a:t>
                      </a:r>
                      <a:r>
                        <a:rPr lang="en-US" sz="1800" u="none" strike="noStrike" kern="1200" dirty="0">
                          <a:solidFill>
                            <a:schemeClr val="dk1"/>
                          </a:solidFill>
                          <a:effectLst/>
                          <a:latin typeface="Times New Roman" panose="02020603050405020304" pitchFamily="18" charset="0"/>
                          <a:ea typeface="+mn-ea"/>
                          <a:cs typeface="Times New Roman" panose="02020603050405020304" pitchFamily="18" charset="0"/>
                        </a:rPr>
                        <a:t>expenditures</a:t>
                      </a:r>
                      <a:r>
                        <a:rPr lang="en-US" sz="1800" u="none" strike="noStrike" dirty="0">
                          <a:effectLst/>
                          <a:latin typeface="Times New Roman" panose="02020603050405020304" pitchFamily="18" charset="0"/>
                          <a:cs typeface="Times New Roman" panose="02020603050405020304" pitchFamily="18" charset="0"/>
                        </a:rPr>
                        <a:t> (Health Ins.</a:t>
                      </a:r>
                      <a:r>
                        <a:rPr lang="en-US" sz="1800" u="none" strike="noStrike" baseline="0" dirty="0">
                          <a:effectLst/>
                          <a:latin typeface="Times New Roman" panose="02020603050405020304" pitchFamily="18" charset="0"/>
                          <a:cs typeface="Times New Roman" panose="02020603050405020304" pitchFamily="18" charset="0"/>
                        </a:rPr>
                        <a:t> &amp; CPSE)</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$12,000</a:t>
                      </a:r>
                    </a:p>
                  </a:txBody>
                  <a:tcPr marL="0" marR="0" marT="0"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$12,000</a:t>
                      </a:r>
                    </a:p>
                  </a:txBody>
                  <a:tcPr marL="0" marR="0" marT="0" marB="0" anchor="b">
                    <a:solidFill>
                      <a:schemeClr val="tx1">
                        <a:lumMod val="25000"/>
                        <a:lumOff val="75000"/>
                      </a:schemeClr>
                    </a:solidFill>
                  </a:tcPr>
                </a:tc>
                <a:extLst>
                  <a:ext uri="{0D108BD9-81ED-4DB2-BD59-A6C34878D82A}">
                    <a16:rowId xmlns:a16="http://schemas.microsoft.com/office/drawing/2014/main" val="10009"/>
                  </a:ext>
                </a:extLst>
              </a:tr>
              <a:tr h="309346">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Other unclassified revenues (E-Rate Impact)</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$5,000</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$105,362</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extLst>
                  <a:ext uri="{0D108BD9-81ED-4DB2-BD59-A6C34878D82A}">
                    <a16:rowId xmlns:a16="http://schemas.microsoft.com/office/drawing/2014/main" val="10010"/>
                  </a:ext>
                </a:extLst>
              </a:tr>
              <a:tr h="608311">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Other unclassified revenues-BOCES (after-school/enrich./sub</a:t>
                      </a:r>
                      <a:r>
                        <a:rPr lang="en-US" sz="1800" u="none" strike="noStrike" baseline="0" dirty="0">
                          <a:effectLst/>
                          <a:latin typeface="Times New Roman" panose="02020603050405020304" pitchFamily="18" charset="0"/>
                          <a:cs typeface="Times New Roman" panose="02020603050405020304" pitchFamily="18" charset="0"/>
                        </a:rPr>
                        <a:t> reimburse)</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$257,500</a:t>
                      </a:r>
                    </a:p>
                  </a:txBody>
                  <a:tcPr marL="0" marR="0" marT="0"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$257,500</a:t>
                      </a:r>
                    </a:p>
                  </a:txBody>
                  <a:tcPr marL="0" marR="0" marT="0" marB="0" anchor="b">
                    <a:solidFill>
                      <a:schemeClr val="tx1">
                        <a:lumMod val="25000"/>
                        <a:lumOff val="75000"/>
                      </a:schemeClr>
                    </a:solidFill>
                  </a:tcPr>
                </a:tc>
                <a:extLst>
                  <a:ext uri="{0D108BD9-81ED-4DB2-BD59-A6C34878D82A}">
                    <a16:rowId xmlns:a16="http://schemas.microsoft.com/office/drawing/2014/main" val="10011"/>
                  </a:ext>
                </a:extLst>
              </a:tr>
              <a:tr h="309346">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Medicaid Assistance</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$25,000</a:t>
                      </a:r>
                    </a:p>
                  </a:txBody>
                  <a:tcPr marL="0" marR="0" marT="0"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$50,000</a:t>
                      </a:r>
                    </a:p>
                  </a:txBody>
                  <a:tcPr marL="0" marR="0" marT="0" marB="0" anchor="b">
                    <a:solidFill>
                      <a:schemeClr val="tx1">
                        <a:lumMod val="25000"/>
                        <a:lumOff val="75000"/>
                      </a:schemeClr>
                    </a:solidFill>
                  </a:tcPr>
                </a:tc>
                <a:extLst>
                  <a:ext uri="{0D108BD9-81ED-4DB2-BD59-A6C34878D82A}">
                    <a16:rowId xmlns:a16="http://schemas.microsoft.com/office/drawing/2014/main" val="10012"/>
                  </a:ext>
                </a:extLst>
              </a:tr>
              <a:tr h="608311">
                <a:tc>
                  <a:txBody>
                    <a:bodyPr/>
                    <a:lstStyle/>
                    <a:p>
                      <a:pPr algn="l" fontAlgn="b"/>
                      <a:r>
                        <a:rPr lang="en-US" sz="1800" u="none" strike="noStrike" dirty="0">
                          <a:effectLst/>
                          <a:latin typeface="Times New Roman" panose="02020603050405020304" pitchFamily="18" charset="0"/>
                          <a:cs typeface="Times New Roman" panose="02020603050405020304" pitchFamily="18" charset="0"/>
                        </a:rPr>
                        <a:t>Inter-fund Transfer from Debt Service </a:t>
                      </a:r>
                    </a:p>
                    <a:p>
                      <a:pPr algn="l" fontAlgn="b"/>
                      <a:r>
                        <a:rPr lang="en-US" sz="1800" u="none" strike="noStrike" dirty="0">
                          <a:effectLst/>
                          <a:latin typeface="Times New Roman" panose="02020603050405020304" pitchFamily="18" charset="0"/>
                          <a:cs typeface="Times New Roman" panose="02020603050405020304" pitchFamily="18" charset="0"/>
                        </a:rPr>
                        <a:t>(premium to offset debt)</a:t>
                      </a:r>
                      <a:endParaRPr lang="en-US" sz="1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$133,018</a:t>
                      </a:r>
                    </a:p>
                  </a:txBody>
                  <a:tcPr marL="0" marR="0" marT="0" marB="0" anchor="b">
                    <a:solidFill>
                      <a:schemeClr val="tx1">
                        <a:lumMod val="25000"/>
                        <a:lumOff val="75000"/>
                      </a:schemeClr>
                    </a:solidFill>
                  </a:tcPr>
                </a:tc>
                <a:tc>
                  <a:txBody>
                    <a:bodyPr/>
                    <a:lstStyle/>
                    <a:p>
                      <a:pPr algn="r" fontAlgn="b"/>
                      <a:r>
                        <a:rPr lang="en-US" sz="1800" b="0" i="0" u="none" strike="noStrike" dirty="0">
                          <a:effectLst/>
                          <a:latin typeface="Times New Roman" panose="02020603050405020304" pitchFamily="18" charset="0"/>
                          <a:cs typeface="Times New Roman" panose="02020603050405020304" pitchFamily="18" charset="0"/>
                        </a:rPr>
                        <a:t>$0</a:t>
                      </a:r>
                    </a:p>
                  </a:txBody>
                  <a:tcPr marL="0" marR="0" marT="0" marB="0" anchor="b">
                    <a:solidFill>
                      <a:schemeClr val="tx1">
                        <a:lumMod val="25000"/>
                        <a:lumOff val="75000"/>
                      </a:schemeClr>
                    </a:solidFill>
                  </a:tcPr>
                </a:tc>
                <a:extLst>
                  <a:ext uri="{0D108BD9-81ED-4DB2-BD59-A6C34878D82A}">
                    <a16:rowId xmlns:a16="http://schemas.microsoft.com/office/drawing/2014/main" val="10013"/>
                  </a:ext>
                </a:extLst>
              </a:tr>
              <a:tr h="309346">
                <a:tc>
                  <a:txBody>
                    <a:bodyPr/>
                    <a:lstStyle/>
                    <a:p>
                      <a:pPr algn="l" fontAlgn="b"/>
                      <a:r>
                        <a:rPr lang="en-US" sz="1800" b="1" u="none" strike="noStrike" dirty="0">
                          <a:solidFill>
                            <a:schemeClr val="bg1"/>
                          </a:solidFill>
                          <a:effectLst/>
                          <a:latin typeface="Times New Roman" panose="02020603050405020304" pitchFamily="18" charset="0"/>
                          <a:cs typeface="Times New Roman" panose="02020603050405020304" pitchFamily="18" charset="0"/>
                        </a:rPr>
                        <a:t>TOTAL OTHER REVENUE</a:t>
                      </a:r>
                      <a:endParaRPr lang="en-US" sz="18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9525" marR="9525" marT="9525" marB="0" anchor="b">
                    <a:solidFill>
                      <a:schemeClr val="tx1">
                        <a:lumMod val="50000"/>
                        <a:lumOff val="50000"/>
                      </a:schemeClr>
                    </a:solidFill>
                  </a:tcPr>
                </a:tc>
                <a:tc>
                  <a:txBody>
                    <a:bodyPr/>
                    <a:lstStyle/>
                    <a:p>
                      <a:pPr algn="r" fontAlgn="b"/>
                      <a:r>
                        <a:rPr lang="en-US" sz="1800" b="1" i="0" u="none" strike="noStrike" dirty="0">
                          <a:solidFill>
                            <a:schemeClr val="bg1"/>
                          </a:solidFill>
                          <a:effectLst/>
                          <a:latin typeface="Times New Roman" panose="02020603050405020304" pitchFamily="18" charset="0"/>
                          <a:cs typeface="Times New Roman" panose="02020603050405020304" pitchFamily="18" charset="0"/>
                        </a:rPr>
                        <a:t>$694,971</a:t>
                      </a:r>
                    </a:p>
                  </a:txBody>
                  <a:tcPr marL="0" marR="0" marT="0" marB="0" anchor="b">
                    <a:solidFill>
                      <a:schemeClr val="tx1">
                        <a:lumMod val="50000"/>
                        <a:lumOff val="50000"/>
                      </a:schemeClr>
                    </a:solidFill>
                  </a:tcPr>
                </a:tc>
                <a:tc>
                  <a:txBody>
                    <a:bodyPr/>
                    <a:lstStyle/>
                    <a:p>
                      <a:pPr algn="r" fontAlgn="b"/>
                      <a:r>
                        <a:rPr lang="en-US" sz="1800" b="1" i="0" u="none" strike="noStrike" dirty="0">
                          <a:solidFill>
                            <a:schemeClr val="bg1"/>
                          </a:solidFill>
                          <a:effectLst/>
                          <a:latin typeface="Times New Roman" panose="02020603050405020304" pitchFamily="18" charset="0"/>
                          <a:cs typeface="Times New Roman" panose="02020603050405020304" pitchFamily="18" charset="0"/>
                        </a:rPr>
                        <a:t>$756,755</a:t>
                      </a:r>
                    </a:p>
                  </a:txBody>
                  <a:tcPr marL="0" marR="0" marT="0" marB="0" anchor="b">
                    <a:solidFill>
                      <a:schemeClr val="tx1">
                        <a:lumMod val="50000"/>
                        <a:lumOff val="50000"/>
                      </a:schemeClr>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098642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922" y="209005"/>
            <a:ext cx="10515600" cy="948520"/>
          </a:xfrm>
        </p:spPr>
        <p:txBody>
          <a:bodyPr>
            <a:normAutofit fontScale="90000"/>
          </a:bodyPr>
          <a:lstStyle/>
          <a:p>
            <a:r>
              <a:rPr lang="en-US" i="1" u="sng" dirty="0"/>
              <a:t>PROJECTED</a:t>
            </a:r>
            <a:r>
              <a:rPr lang="en-US" dirty="0"/>
              <a:t> REVENUES</a:t>
            </a:r>
            <a:br>
              <a:rPr lang="en-US" dirty="0"/>
            </a:br>
            <a:r>
              <a:rPr lang="en-US" sz="3600" cap="none" dirty="0"/>
              <a:t>“State Aid”</a:t>
            </a:r>
          </a:p>
        </p:txBody>
      </p:sp>
      <p:graphicFrame>
        <p:nvGraphicFramePr>
          <p:cNvPr id="3" name="Table 2">
            <a:extLst>
              <a:ext uri="{FF2B5EF4-FFF2-40B4-BE49-F238E27FC236}">
                <a16:creationId xmlns:a16="http://schemas.microsoft.com/office/drawing/2014/main" id="{02018572-9C75-4219-9026-534B1ED7AE6F}"/>
              </a:ext>
            </a:extLst>
          </p:cNvPr>
          <p:cNvGraphicFramePr>
            <a:graphicFrameLocks noGrp="1"/>
          </p:cNvGraphicFramePr>
          <p:nvPr>
            <p:extLst>
              <p:ext uri="{D42A27DB-BD31-4B8C-83A1-F6EECF244321}">
                <p14:modId xmlns:p14="http://schemas.microsoft.com/office/powerpoint/2010/main" val="540955465"/>
              </p:ext>
            </p:extLst>
          </p:nvPr>
        </p:nvGraphicFramePr>
        <p:xfrm>
          <a:off x="1192695" y="1351722"/>
          <a:ext cx="9978886" cy="4423586"/>
        </p:xfrm>
        <a:graphic>
          <a:graphicData uri="http://schemas.openxmlformats.org/drawingml/2006/table">
            <a:tbl>
              <a:tblPr firstRow="1" bandRow="1"/>
              <a:tblGrid>
                <a:gridCol w="2640083">
                  <a:extLst>
                    <a:ext uri="{9D8B030D-6E8A-4147-A177-3AD203B41FA5}">
                      <a16:colId xmlns:a16="http://schemas.microsoft.com/office/drawing/2014/main" val="3803111680"/>
                    </a:ext>
                  </a:extLst>
                </a:gridCol>
                <a:gridCol w="1571478">
                  <a:extLst>
                    <a:ext uri="{9D8B030D-6E8A-4147-A177-3AD203B41FA5}">
                      <a16:colId xmlns:a16="http://schemas.microsoft.com/office/drawing/2014/main" val="3016128666"/>
                    </a:ext>
                  </a:extLst>
                </a:gridCol>
                <a:gridCol w="1571478">
                  <a:extLst>
                    <a:ext uri="{9D8B030D-6E8A-4147-A177-3AD203B41FA5}">
                      <a16:colId xmlns:a16="http://schemas.microsoft.com/office/drawing/2014/main" val="3561251403"/>
                    </a:ext>
                  </a:extLst>
                </a:gridCol>
                <a:gridCol w="1665767">
                  <a:extLst>
                    <a:ext uri="{9D8B030D-6E8A-4147-A177-3AD203B41FA5}">
                      <a16:colId xmlns:a16="http://schemas.microsoft.com/office/drawing/2014/main" val="2043377461"/>
                    </a:ext>
                  </a:extLst>
                </a:gridCol>
                <a:gridCol w="2530080">
                  <a:extLst>
                    <a:ext uri="{9D8B030D-6E8A-4147-A177-3AD203B41FA5}">
                      <a16:colId xmlns:a16="http://schemas.microsoft.com/office/drawing/2014/main" val="182507973"/>
                    </a:ext>
                  </a:extLst>
                </a:gridCol>
              </a:tblGrid>
              <a:tr h="558871">
                <a:tc>
                  <a:txBody>
                    <a:bodyPr/>
                    <a:lstStyle/>
                    <a:p>
                      <a:pPr algn="ctr" rtl="0" fontAlgn="b"/>
                      <a:r>
                        <a:rPr lang="en-US" sz="2000" b="1" i="0" u="sng" strike="noStrike">
                          <a:solidFill>
                            <a:srgbClr val="FFFFFF"/>
                          </a:solidFill>
                          <a:effectLst/>
                          <a:latin typeface="Times New Roman" panose="02020603050405020304" pitchFamily="18" charset="0"/>
                        </a:rPr>
                        <a:t>Type of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tc>
                  <a:txBody>
                    <a:bodyPr/>
                    <a:lstStyle/>
                    <a:p>
                      <a:pPr algn="ctr" rtl="0" fontAlgn="b"/>
                      <a:r>
                        <a:rPr lang="en-US" sz="1200" b="1" i="0" u="sng" strike="noStrike">
                          <a:solidFill>
                            <a:srgbClr val="FFFFFF"/>
                          </a:solidFill>
                          <a:effectLst/>
                          <a:latin typeface="Times New Roman" panose="02020603050405020304" pitchFamily="18" charset="0"/>
                        </a:rPr>
                        <a:t> 2018-2019 ORIGINAL  BUDGET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tc>
                  <a:txBody>
                    <a:bodyPr/>
                    <a:lstStyle/>
                    <a:p>
                      <a:pPr algn="ctr" rtl="0" fontAlgn="b"/>
                      <a:r>
                        <a:rPr lang="en-US" sz="1200" b="1" i="0" u="sng" strike="noStrike">
                          <a:solidFill>
                            <a:srgbClr val="FFFFFF"/>
                          </a:solidFill>
                          <a:effectLst/>
                          <a:latin typeface="Times New Roman" panose="02020603050405020304" pitchFamily="18" charset="0"/>
                        </a:rPr>
                        <a:t> 2019-2020 DRAFT BUDGET 2/13/19</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sng" strike="noStrike" dirty="0">
                          <a:solidFill>
                            <a:srgbClr val="FFFFFF"/>
                          </a:solidFill>
                          <a:effectLst/>
                          <a:latin typeface="Times New Roman" panose="02020603050405020304" pitchFamily="18" charset="0"/>
                        </a:rPr>
                        <a:t> 2019-2020 DRAFT BUDGET </a:t>
                      </a:r>
                      <a:r>
                        <a:rPr lang="en-US" sz="1200" b="1" i="0" u="none" strike="noStrike" dirty="0">
                          <a:solidFill>
                            <a:srgbClr val="FFFFFF"/>
                          </a:solidFill>
                          <a:effectLst/>
                          <a:latin typeface="Times New Roman" panose="02020603050405020304" pitchFamily="18" charset="0"/>
                          <a:cs typeface="Times New Roman" panose="02020603050405020304" pitchFamily="18" charset="0"/>
                        </a:rPr>
                        <a:t>4/10/19</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tc>
                  <a:txBody>
                    <a:bodyPr/>
                    <a:lstStyle/>
                    <a:p>
                      <a:pPr algn="ctr" fontAlgn="ctr"/>
                      <a:r>
                        <a:rPr lang="en-US" sz="2000" b="0" i="0" u="none" strike="noStrike">
                          <a:solidFill>
                            <a:srgbClr val="000000"/>
                          </a:solidFill>
                          <a:effectLst/>
                          <a:latin typeface="Times New Roman" panose="02020603050405020304" pitchFamily="18" charset="0"/>
                        </a:rPr>
                        <a:t>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extLst>
                  <a:ext uri="{0D108BD9-81ED-4DB2-BD59-A6C34878D82A}">
                    <a16:rowId xmlns:a16="http://schemas.microsoft.com/office/drawing/2014/main" val="2989262520"/>
                  </a:ext>
                </a:extLst>
              </a:tr>
              <a:tr h="800545">
                <a:tc>
                  <a:txBody>
                    <a:bodyPr/>
                    <a:lstStyle/>
                    <a:p>
                      <a:pPr algn="l" rtl="0" fontAlgn="b"/>
                      <a:r>
                        <a:rPr lang="en-US" sz="2000" b="0" i="0" u="none" strike="noStrike">
                          <a:solidFill>
                            <a:srgbClr val="13294B"/>
                          </a:solidFill>
                          <a:effectLst/>
                          <a:latin typeface="Times New Roman" panose="02020603050405020304" pitchFamily="18" charset="0"/>
                        </a:rPr>
                        <a:t>Foundation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$10,300,901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$10,457,721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$10,535,097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2000" b="0" i="0" u="none" strike="noStrike" dirty="0">
                          <a:solidFill>
                            <a:srgbClr val="13294B"/>
                          </a:solidFill>
                          <a:effectLst/>
                          <a:latin typeface="Times New Roman" panose="02020603050405020304" pitchFamily="18" charset="0"/>
                        </a:rPr>
                        <a:t>includes $100,000 of community schools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2751426802"/>
                  </a:ext>
                </a:extLst>
              </a:tr>
              <a:tr h="407825">
                <a:tc>
                  <a:txBody>
                    <a:bodyPr/>
                    <a:lstStyle/>
                    <a:p>
                      <a:pPr algn="l" rtl="0" fontAlgn="b"/>
                      <a:r>
                        <a:rPr lang="en-US" sz="2000" b="0" i="0" u="none" strike="noStrike">
                          <a:solidFill>
                            <a:srgbClr val="13294B"/>
                          </a:solidFill>
                          <a:effectLst/>
                          <a:latin typeface="Times New Roman" panose="02020603050405020304" pitchFamily="18" charset="0"/>
                        </a:rPr>
                        <a:t>Excess Cost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$366,000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$409,000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$448,000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2000" b="0" i="0" u="none" strike="noStrike">
                          <a:solidFill>
                            <a:srgbClr val="000000"/>
                          </a:solidFill>
                          <a:effectLst/>
                          <a:latin typeface="Times New Roman" panose="02020603050405020304" pitchFamily="18" charset="0"/>
                        </a:rPr>
                        <a:t>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623767917"/>
                  </a:ext>
                </a:extLst>
              </a:tr>
              <a:tr h="407825">
                <a:tc>
                  <a:txBody>
                    <a:bodyPr/>
                    <a:lstStyle/>
                    <a:p>
                      <a:pPr algn="l" rtl="0" fontAlgn="b"/>
                      <a:r>
                        <a:rPr lang="en-US" sz="2000" b="0" i="0" u="none" strike="noStrike">
                          <a:solidFill>
                            <a:srgbClr val="13294B"/>
                          </a:solidFill>
                          <a:effectLst/>
                          <a:latin typeface="Times New Roman" panose="02020603050405020304" pitchFamily="18" charset="0"/>
                        </a:rPr>
                        <a:t>Building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$1,309,404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$1,309,395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$1,309,395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2000" b="0" i="0" u="none" strike="noStrike">
                          <a:solidFill>
                            <a:srgbClr val="000000"/>
                          </a:solidFill>
                          <a:effectLst/>
                          <a:latin typeface="Times New Roman" panose="02020603050405020304" pitchFamily="18" charset="0"/>
                        </a:rPr>
                        <a:t>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3419460090"/>
                  </a:ext>
                </a:extLst>
              </a:tr>
              <a:tr h="407825">
                <a:tc>
                  <a:txBody>
                    <a:bodyPr/>
                    <a:lstStyle/>
                    <a:p>
                      <a:pPr algn="l" rtl="0" fontAlgn="b"/>
                      <a:r>
                        <a:rPr lang="en-US" sz="2000" b="0" i="0" u="none" strike="noStrike">
                          <a:solidFill>
                            <a:srgbClr val="13294B"/>
                          </a:solidFill>
                          <a:effectLst/>
                          <a:latin typeface="Times New Roman" panose="02020603050405020304" pitchFamily="18" charset="0"/>
                        </a:rPr>
                        <a:t>Transportation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$1,088,713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$1,167,538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$1,155,558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2000" b="0" i="0" u="none" strike="noStrike">
                          <a:solidFill>
                            <a:srgbClr val="000000"/>
                          </a:solidFill>
                          <a:effectLst/>
                          <a:latin typeface="Times New Roman" panose="02020603050405020304" pitchFamily="18" charset="0"/>
                        </a:rPr>
                        <a:t>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1822147291"/>
                  </a:ext>
                </a:extLst>
              </a:tr>
              <a:tr h="407825">
                <a:tc>
                  <a:txBody>
                    <a:bodyPr/>
                    <a:lstStyle/>
                    <a:p>
                      <a:pPr algn="l" rtl="0" fontAlgn="b"/>
                      <a:r>
                        <a:rPr lang="en-US" sz="2000" b="0" i="0" u="none" strike="noStrike">
                          <a:solidFill>
                            <a:srgbClr val="13294B"/>
                          </a:solidFill>
                          <a:effectLst/>
                          <a:latin typeface="Times New Roman" panose="02020603050405020304" pitchFamily="18" charset="0"/>
                        </a:rPr>
                        <a:t>BOCES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$1,284,968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$1,289,067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$1,276,234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2000" b="0" i="0" u="none" strike="noStrike">
                          <a:solidFill>
                            <a:srgbClr val="000000"/>
                          </a:solidFill>
                          <a:effectLst/>
                          <a:latin typeface="Times New Roman" panose="02020603050405020304" pitchFamily="18" charset="0"/>
                        </a:rPr>
                        <a:t>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2718537306"/>
                  </a:ext>
                </a:extLst>
              </a:tr>
              <a:tr h="407825">
                <a:tc>
                  <a:txBody>
                    <a:bodyPr/>
                    <a:lstStyle/>
                    <a:p>
                      <a:pPr algn="l" rtl="0" fontAlgn="b"/>
                      <a:r>
                        <a:rPr lang="en-US" sz="2000" b="0" i="0" u="none" strike="noStrike">
                          <a:solidFill>
                            <a:srgbClr val="13294B"/>
                          </a:solidFill>
                          <a:effectLst/>
                          <a:latin typeface="Times New Roman" panose="02020603050405020304" pitchFamily="18" charset="0"/>
                        </a:rPr>
                        <a:t>Tuition Aid Handicapped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2000" b="0" i="0" u="none" strike="noStrike">
                          <a:solidFill>
                            <a:srgbClr val="000000"/>
                          </a:solidFill>
                          <a:effectLst/>
                          <a:latin typeface="Times New Roman" panose="02020603050405020304" pitchFamily="18" charset="0"/>
                        </a:rPr>
                        <a:t>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925276158"/>
                  </a:ext>
                </a:extLst>
              </a:tr>
              <a:tr h="407825">
                <a:tc>
                  <a:txBody>
                    <a:bodyPr/>
                    <a:lstStyle/>
                    <a:p>
                      <a:pPr algn="l" rtl="0" fontAlgn="b"/>
                      <a:r>
                        <a:rPr lang="en-US" sz="2000" b="0" i="0" u="none" strike="noStrike">
                          <a:solidFill>
                            <a:srgbClr val="13294B"/>
                          </a:solidFill>
                          <a:effectLst/>
                          <a:latin typeface="Times New Roman" panose="02020603050405020304" pitchFamily="18" charset="0"/>
                        </a:rPr>
                        <a:t>Instructional Materials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$75,675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$72,738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r" rtl="0" fontAlgn="b"/>
                      <a:r>
                        <a:rPr lang="en-US" sz="2000" b="0" i="0" u="none" strike="noStrike">
                          <a:solidFill>
                            <a:srgbClr val="13294B"/>
                          </a:solidFill>
                          <a:effectLst/>
                          <a:latin typeface="Times New Roman" panose="02020603050405020304" pitchFamily="18" charset="0"/>
                        </a:rPr>
                        <a:t>$72,899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2000" b="0" i="0" u="none" strike="noStrike">
                          <a:solidFill>
                            <a:srgbClr val="000000"/>
                          </a:solidFill>
                          <a:effectLst/>
                          <a:latin typeface="Times New Roman" panose="02020603050405020304" pitchFamily="18" charset="0"/>
                        </a:rPr>
                        <a:t>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2109279369"/>
                  </a:ext>
                </a:extLst>
              </a:tr>
              <a:tr h="407825">
                <a:tc>
                  <a:txBody>
                    <a:bodyPr/>
                    <a:lstStyle/>
                    <a:p>
                      <a:pPr algn="ctr" rtl="0" fontAlgn="b"/>
                      <a:r>
                        <a:rPr lang="en-US" sz="2000" b="0" i="0" u="none" strike="noStrike">
                          <a:solidFill>
                            <a:srgbClr val="FFFFFF"/>
                          </a:solidFill>
                          <a:effectLst/>
                          <a:latin typeface="Times New Roman" panose="02020603050405020304" pitchFamily="18" charset="0"/>
                        </a:rPr>
                        <a:t>TOTAL STATE AID</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tc>
                  <a:txBody>
                    <a:bodyPr/>
                    <a:lstStyle/>
                    <a:p>
                      <a:pPr algn="ctr" rtl="0" fontAlgn="b"/>
                      <a:r>
                        <a:rPr lang="en-US" sz="2000" b="0" i="0" u="none" strike="noStrike">
                          <a:solidFill>
                            <a:srgbClr val="FFFFFF"/>
                          </a:solidFill>
                          <a:effectLst/>
                          <a:latin typeface="Times New Roman" panose="02020603050405020304" pitchFamily="18" charset="0"/>
                        </a:rPr>
                        <a:t>$14,425,661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tc>
                  <a:txBody>
                    <a:bodyPr/>
                    <a:lstStyle/>
                    <a:p>
                      <a:pPr algn="r" rtl="0" fontAlgn="b"/>
                      <a:r>
                        <a:rPr lang="en-US" sz="2000" b="1" i="0" u="none" strike="noStrike">
                          <a:solidFill>
                            <a:srgbClr val="FFFFFF"/>
                          </a:solidFill>
                          <a:effectLst/>
                          <a:latin typeface="Times New Roman" panose="02020603050405020304" pitchFamily="18" charset="0"/>
                        </a:rPr>
                        <a:t>$14,705,459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tc>
                  <a:txBody>
                    <a:bodyPr/>
                    <a:lstStyle/>
                    <a:p>
                      <a:pPr algn="r" rtl="0" fontAlgn="b"/>
                      <a:r>
                        <a:rPr lang="en-US" sz="2000" b="1" i="0" u="none" strike="noStrike" dirty="0">
                          <a:solidFill>
                            <a:srgbClr val="FFFFFF"/>
                          </a:solidFill>
                          <a:effectLst/>
                          <a:latin typeface="Times New Roman" panose="02020603050405020304" pitchFamily="18" charset="0"/>
                        </a:rPr>
                        <a:t>$14,797,183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tc>
                  <a:txBody>
                    <a:bodyPr/>
                    <a:lstStyle/>
                    <a:p>
                      <a:pPr algn="ctr" fontAlgn="ctr"/>
                      <a:r>
                        <a:rPr lang="en-US" sz="2000" b="0"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3123283"/>
                  </a:ext>
                </a:extLst>
              </a:tr>
            </a:tbl>
          </a:graphicData>
        </a:graphic>
      </p:graphicFrame>
    </p:spTree>
    <p:extLst>
      <p:ext uri="{BB962C8B-B14F-4D97-AF65-F5344CB8AC3E}">
        <p14:creationId xmlns:p14="http://schemas.microsoft.com/office/powerpoint/2010/main" val="2445084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1250" y="418641"/>
            <a:ext cx="10515600" cy="948520"/>
          </a:xfrm>
        </p:spPr>
        <p:txBody>
          <a:bodyPr/>
          <a:lstStyle/>
          <a:p>
            <a:r>
              <a:rPr lang="en-US" i="1" dirty="0"/>
              <a:t>SUMMARY…</a:t>
            </a:r>
          </a:p>
        </p:txBody>
      </p:sp>
      <p:graphicFrame>
        <p:nvGraphicFramePr>
          <p:cNvPr id="5" name="Content Placeholder 3">
            <a:extLst>
              <a:ext uri="{FF2B5EF4-FFF2-40B4-BE49-F238E27FC236}">
                <a16:creationId xmlns:a16="http://schemas.microsoft.com/office/drawing/2014/main" id="{92880922-0C6E-4D5B-85CD-E0E766F2436F}"/>
              </a:ext>
            </a:extLst>
          </p:cNvPr>
          <p:cNvGraphicFramePr>
            <a:graphicFrameLocks/>
          </p:cNvGraphicFramePr>
          <p:nvPr>
            <p:extLst>
              <p:ext uri="{D42A27DB-BD31-4B8C-83A1-F6EECF244321}">
                <p14:modId xmlns:p14="http://schemas.microsoft.com/office/powerpoint/2010/main" val="145557421"/>
              </p:ext>
            </p:extLst>
          </p:nvPr>
        </p:nvGraphicFramePr>
        <p:xfrm>
          <a:off x="357117" y="1775914"/>
          <a:ext cx="11477766" cy="1341120"/>
        </p:xfrm>
        <a:graphic>
          <a:graphicData uri="http://schemas.openxmlformats.org/drawingml/2006/table">
            <a:tbl>
              <a:tblPr firstRow="1" bandRow="1">
                <a:tableStyleId>{5C22544A-7EE6-4342-B048-85BDC9FD1C3A}</a:tableStyleId>
              </a:tblPr>
              <a:tblGrid>
                <a:gridCol w="3825922">
                  <a:extLst>
                    <a:ext uri="{9D8B030D-6E8A-4147-A177-3AD203B41FA5}">
                      <a16:colId xmlns:a16="http://schemas.microsoft.com/office/drawing/2014/main" val="20000"/>
                    </a:ext>
                  </a:extLst>
                </a:gridCol>
                <a:gridCol w="3530221">
                  <a:extLst>
                    <a:ext uri="{9D8B030D-6E8A-4147-A177-3AD203B41FA5}">
                      <a16:colId xmlns:a16="http://schemas.microsoft.com/office/drawing/2014/main" val="20001"/>
                    </a:ext>
                  </a:extLst>
                </a:gridCol>
                <a:gridCol w="4121623">
                  <a:extLst>
                    <a:ext uri="{9D8B030D-6E8A-4147-A177-3AD203B41FA5}">
                      <a16:colId xmlns:a16="http://schemas.microsoft.com/office/drawing/2014/main" val="20002"/>
                    </a:ext>
                  </a:extLst>
                </a:gridCol>
              </a:tblGrid>
              <a:tr h="640080">
                <a:tc>
                  <a:txBody>
                    <a:bodyPr/>
                    <a:lstStyle/>
                    <a:p>
                      <a:pPr algn="ctr"/>
                      <a:r>
                        <a:rPr lang="en-US" sz="3200" baseline="0" dirty="0">
                          <a:solidFill>
                            <a:srgbClr val="FFB81C"/>
                          </a:solidFill>
                          <a:latin typeface="Times New Roman" panose="02020603050405020304" pitchFamily="18" charset="0"/>
                          <a:cs typeface="Times New Roman" panose="02020603050405020304" pitchFamily="18" charset="0"/>
                        </a:rPr>
                        <a:t>Revenues</a:t>
                      </a:r>
                    </a:p>
                  </a:txBody>
                  <a:tcPr anchor="ctr"/>
                </a:tc>
                <a:tc>
                  <a:txBody>
                    <a:bodyPr/>
                    <a:lstStyle/>
                    <a:p>
                      <a:pPr algn="ctr"/>
                      <a:r>
                        <a:rPr lang="en-US" sz="3200" baseline="0" dirty="0">
                          <a:solidFill>
                            <a:srgbClr val="FFB81C"/>
                          </a:solidFill>
                          <a:latin typeface="Times New Roman" panose="02020603050405020304" pitchFamily="18" charset="0"/>
                          <a:cs typeface="Times New Roman" panose="02020603050405020304" pitchFamily="18" charset="0"/>
                        </a:rPr>
                        <a:t>Expenditures</a:t>
                      </a:r>
                    </a:p>
                  </a:txBody>
                  <a:tcPr anchor="ctr"/>
                </a:tc>
                <a:tc>
                  <a:txBody>
                    <a:bodyPr/>
                    <a:lstStyle/>
                    <a:p>
                      <a:pPr algn="ctr"/>
                      <a:r>
                        <a:rPr lang="en-US" sz="3200" baseline="0" dirty="0">
                          <a:solidFill>
                            <a:srgbClr val="FFB81C"/>
                          </a:solidFill>
                          <a:latin typeface="Times New Roman" panose="02020603050405020304" pitchFamily="18" charset="0"/>
                          <a:cs typeface="Times New Roman" panose="02020603050405020304" pitchFamily="18" charset="0"/>
                        </a:rPr>
                        <a:t>Surplus/(Deficit)</a:t>
                      </a:r>
                    </a:p>
                  </a:txBody>
                  <a:tcPr anchor="ctr"/>
                </a:tc>
                <a:extLst>
                  <a:ext uri="{0D108BD9-81ED-4DB2-BD59-A6C34878D82A}">
                    <a16:rowId xmlns:a16="http://schemas.microsoft.com/office/drawing/2014/main" val="10000"/>
                  </a:ext>
                </a:extLst>
              </a:tr>
              <a:tr h="640080">
                <a:tc>
                  <a:txBody>
                    <a:bodyPr/>
                    <a:lstStyle/>
                    <a:p>
                      <a:pPr algn="ctr"/>
                      <a:r>
                        <a:rPr lang="en-US" sz="4000" dirty="0">
                          <a:latin typeface="Times New Roman" panose="02020603050405020304" pitchFamily="18" charset="0"/>
                          <a:cs typeface="Times New Roman" panose="02020603050405020304" pitchFamily="18" charset="0"/>
                        </a:rPr>
                        <a:t>$20,311,231</a:t>
                      </a:r>
                    </a:p>
                  </a:txBody>
                  <a:tcPr anchor="ctr"/>
                </a:tc>
                <a:tc>
                  <a:txBody>
                    <a:bodyPr/>
                    <a:lstStyle/>
                    <a:p>
                      <a:pPr algn="ctr"/>
                      <a:r>
                        <a:rPr lang="en-US" sz="4000" dirty="0">
                          <a:latin typeface="Times New Roman" panose="02020603050405020304" pitchFamily="18" charset="0"/>
                          <a:cs typeface="Times New Roman" panose="02020603050405020304" pitchFamily="18" charset="0"/>
                        </a:rPr>
                        <a:t>$20,311,231</a:t>
                      </a:r>
                    </a:p>
                  </a:txBody>
                  <a:tcPr anchor="ctr"/>
                </a:tc>
                <a:tc>
                  <a:txBody>
                    <a:bodyPr/>
                    <a:lstStyle/>
                    <a:p>
                      <a:pPr algn="ctr"/>
                      <a:r>
                        <a:rPr lang="en-US" sz="4000" dirty="0">
                          <a:latin typeface="Times New Roman" panose="02020603050405020304" pitchFamily="18" charset="0"/>
                          <a:cs typeface="Times New Roman" panose="02020603050405020304" pitchFamily="18" charset="0"/>
                        </a:rPr>
                        <a:t>$0</a:t>
                      </a: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82072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48520"/>
          </a:xfrm>
        </p:spPr>
        <p:txBody>
          <a:bodyPr/>
          <a:lstStyle/>
          <a:p>
            <a:r>
              <a:rPr lang="en-US" i="1" dirty="0"/>
              <a:t>Next steps</a:t>
            </a:r>
          </a:p>
        </p:txBody>
      </p:sp>
      <p:sp>
        <p:nvSpPr>
          <p:cNvPr id="3" name="Content Placeholder 2"/>
          <p:cNvSpPr>
            <a:spLocks noGrp="1"/>
          </p:cNvSpPr>
          <p:nvPr>
            <p:ph idx="1"/>
          </p:nvPr>
        </p:nvSpPr>
        <p:spPr>
          <a:xfrm>
            <a:off x="838200" y="1164240"/>
            <a:ext cx="10515600" cy="4646963"/>
          </a:xfrm>
        </p:spPr>
        <p:txBody>
          <a:bodyPr/>
          <a:lstStyle/>
          <a:p>
            <a:pPr marL="0" indent="0">
              <a:buNone/>
            </a:pPr>
            <a:endParaRPr lang="en-US" dirty="0"/>
          </a:p>
          <a:p>
            <a:r>
              <a:rPr lang="en-US" dirty="0"/>
              <a:t>April 23</a:t>
            </a:r>
            <a:r>
              <a:rPr lang="en-US" baseline="30000" dirty="0"/>
              <a:t>rd</a:t>
            </a:r>
            <a:r>
              <a:rPr lang="en-US" dirty="0"/>
              <a:t> – Present/Accept Final Budget</a:t>
            </a:r>
          </a:p>
          <a:p>
            <a:pPr marL="0" indent="0">
              <a:buNone/>
            </a:pPr>
            <a:endParaRPr lang="en-US" dirty="0"/>
          </a:p>
        </p:txBody>
      </p:sp>
    </p:spTree>
    <p:extLst>
      <p:ext uri="{BB962C8B-B14F-4D97-AF65-F5344CB8AC3E}">
        <p14:creationId xmlns:p14="http://schemas.microsoft.com/office/powerpoint/2010/main" val="770086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955" y="4728755"/>
            <a:ext cx="10515600" cy="705394"/>
          </a:xfrm>
        </p:spPr>
        <p:txBody>
          <a:bodyPr>
            <a:normAutofit/>
          </a:bodyPr>
          <a:lstStyle/>
          <a:p>
            <a:pPr marL="0" indent="0" algn="ctr">
              <a:buNone/>
            </a:pPr>
            <a:r>
              <a:rPr lang="en-US" sz="4000" dirty="0"/>
              <a:t>THANK YOU!</a:t>
            </a:r>
          </a:p>
        </p:txBody>
      </p:sp>
      <p:sp>
        <p:nvSpPr>
          <p:cNvPr id="7" name="TextBox 6"/>
          <p:cNvSpPr txBox="1"/>
          <p:nvPr/>
        </p:nvSpPr>
        <p:spPr>
          <a:xfrm>
            <a:off x="5618825" y="6573817"/>
            <a:ext cx="1173860" cy="887969"/>
          </a:xfrm>
          <a:prstGeom prst="rect">
            <a:avLst/>
          </a:prstGeom>
          <a:noFill/>
        </p:spPr>
        <p:txBody>
          <a:bodyPr wrap="square" rtlCol="0">
            <a:spAutoFit/>
          </a:bodyPr>
          <a:lstStyle/>
          <a:p>
            <a:endParaRPr lang="en-US" dirty="0"/>
          </a:p>
        </p:txBody>
      </p:sp>
      <p:pic>
        <p:nvPicPr>
          <p:cNvPr id="8" name="Picture 4" descr="http://brandempowerment.com/schools/wp-content/uploads/2017/11/Harpursville_Initi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7651" y="252551"/>
            <a:ext cx="4476208" cy="4476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33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Tonight’s topics</a:t>
            </a:r>
          </a:p>
        </p:txBody>
      </p:sp>
      <p:sp>
        <p:nvSpPr>
          <p:cNvPr id="3" name="Content Placeholder 2"/>
          <p:cNvSpPr>
            <a:spLocks noGrp="1"/>
          </p:cNvSpPr>
          <p:nvPr>
            <p:ph idx="1"/>
          </p:nvPr>
        </p:nvSpPr>
        <p:spPr/>
        <p:txBody>
          <a:bodyPr/>
          <a:lstStyle/>
          <a:p>
            <a:r>
              <a:rPr lang="en-US" dirty="0"/>
              <a:t>Budget goals</a:t>
            </a:r>
          </a:p>
          <a:p>
            <a:r>
              <a:rPr lang="en-US" dirty="0"/>
              <a:t>Projected expenditures</a:t>
            </a:r>
          </a:p>
          <a:p>
            <a:r>
              <a:rPr lang="en-US" dirty="0"/>
              <a:t>Projected revenues</a:t>
            </a:r>
          </a:p>
          <a:p>
            <a:pPr lvl="1"/>
            <a:r>
              <a:rPr lang="en-US" dirty="0"/>
              <a:t>State aid – Based on 2019-20 NYS Budget</a:t>
            </a:r>
          </a:p>
          <a:p>
            <a:pPr lvl="1"/>
            <a:r>
              <a:rPr lang="en-US" dirty="0"/>
              <a:t>Local revenue</a:t>
            </a:r>
          </a:p>
          <a:p>
            <a:pPr lvl="1"/>
            <a:r>
              <a:rPr lang="en-US" dirty="0"/>
              <a:t>“Other” revenue</a:t>
            </a:r>
          </a:p>
          <a:p>
            <a:r>
              <a:rPr lang="en-US" dirty="0"/>
              <a:t>Summary – comparison of projected revenues and expenditures</a:t>
            </a:r>
          </a:p>
          <a:p>
            <a:r>
              <a:rPr lang="en-US" dirty="0"/>
              <a:t>Next steps</a:t>
            </a:r>
          </a:p>
        </p:txBody>
      </p:sp>
    </p:spTree>
    <p:extLst>
      <p:ext uri="{BB962C8B-B14F-4D97-AF65-F5344CB8AC3E}">
        <p14:creationId xmlns:p14="http://schemas.microsoft.com/office/powerpoint/2010/main" val="868707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goals</a:t>
            </a:r>
          </a:p>
        </p:txBody>
      </p:sp>
      <p:sp>
        <p:nvSpPr>
          <p:cNvPr id="3" name="Content Placeholder 2"/>
          <p:cNvSpPr>
            <a:spLocks noGrp="1"/>
          </p:cNvSpPr>
          <p:nvPr>
            <p:ph idx="1"/>
          </p:nvPr>
        </p:nvSpPr>
        <p:spPr/>
        <p:txBody>
          <a:bodyPr>
            <a:normAutofit/>
          </a:bodyPr>
          <a:lstStyle/>
          <a:p>
            <a:r>
              <a:rPr lang="en-US" sz="3600" dirty="0"/>
              <a:t>Provide an instructional program that meets the educational needs of all students</a:t>
            </a:r>
          </a:p>
          <a:p>
            <a:r>
              <a:rPr lang="en-US" sz="3600" dirty="0"/>
              <a:t>Maintain the elimination of structural deficits in our budgets</a:t>
            </a:r>
          </a:p>
          <a:p>
            <a:r>
              <a:rPr lang="en-US" sz="3600" dirty="0"/>
              <a:t>Continue to operate with minimal or no use of reserves</a:t>
            </a:r>
          </a:p>
          <a:p>
            <a:r>
              <a:rPr lang="en-US" sz="3600" dirty="0"/>
              <a:t>Promote the fiscal health and stability of the school district</a:t>
            </a:r>
          </a:p>
        </p:txBody>
      </p:sp>
    </p:spTree>
    <p:extLst>
      <p:ext uri="{BB962C8B-B14F-4D97-AF65-F5344CB8AC3E}">
        <p14:creationId xmlns:p14="http://schemas.microsoft.com/office/powerpoint/2010/main" val="375615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a:t>Projected</a:t>
            </a:r>
            <a:r>
              <a:rPr lang="en-US" dirty="0"/>
              <a:t> expenditures</a:t>
            </a:r>
          </a:p>
        </p:txBody>
      </p:sp>
      <p:sp>
        <p:nvSpPr>
          <p:cNvPr id="3" name="Content Placeholder 2"/>
          <p:cNvSpPr>
            <a:spLocks noGrp="1"/>
          </p:cNvSpPr>
          <p:nvPr>
            <p:ph idx="1"/>
          </p:nvPr>
        </p:nvSpPr>
        <p:spPr/>
        <p:txBody>
          <a:bodyPr/>
          <a:lstStyle/>
          <a:p>
            <a:pPr marL="0" indent="0">
              <a:buNone/>
            </a:pPr>
            <a:r>
              <a:rPr lang="en-US" dirty="0"/>
              <a:t>Developed using:</a:t>
            </a:r>
          </a:p>
          <a:p>
            <a:r>
              <a:rPr lang="en-US" dirty="0"/>
              <a:t>Current staff of record</a:t>
            </a:r>
          </a:p>
          <a:p>
            <a:r>
              <a:rPr lang="en-US" dirty="0"/>
              <a:t>Known benefit rate changes</a:t>
            </a:r>
          </a:p>
          <a:p>
            <a:r>
              <a:rPr lang="en-US" dirty="0"/>
              <a:t>Known contractual costs/estimated contractual increases</a:t>
            </a:r>
          </a:p>
          <a:p>
            <a:r>
              <a:rPr lang="en-US" dirty="0"/>
              <a:t>Known debt service payments</a:t>
            </a:r>
          </a:p>
          <a:p>
            <a:r>
              <a:rPr lang="en-US" dirty="0"/>
              <a:t>BOCES services based on current year projections and anticipated services</a:t>
            </a:r>
          </a:p>
          <a:p>
            <a:r>
              <a:rPr lang="en-US" dirty="0"/>
              <a:t>Historical and market trends; current year projections</a:t>
            </a:r>
          </a:p>
        </p:txBody>
      </p:sp>
    </p:spTree>
    <p:extLst>
      <p:ext uri="{BB962C8B-B14F-4D97-AF65-F5344CB8AC3E}">
        <p14:creationId xmlns:p14="http://schemas.microsoft.com/office/powerpoint/2010/main" val="3398999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23F395-7F93-4687-97B3-50002996DC33}"/>
              </a:ext>
            </a:extLst>
          </p:cNvPr>
          <p:cNvSpPr>
            <a:spLocks noGrp="1"/>
          </p:cNvSpPr>
          <p:nvPr>
            <p:ph idx="1"/>
          </p:nvPr>
        </p:nvSpPr>
        <p:spPr/>
        <p:txBody>
          <a:bodyPr>
            <a:normAutofit/>
          </a:bodyPr>
          <a:lstStyle/>
          <a:p>
            <a:r>
              <a:rPr lang="en-US" dirty="0"/>
              <a:t>We are expecting an additional $167,805 in expenses from the March 13, 2019 Board of Education Meeting.</a:t>
            </a:r>
          </a:p>
          <a:p>
            <a:r>
              <a:rPr lang="en-US" dirty="0"/>
              <a:t>$120,918.25 is related to the E-Rate discussion we had earlier in the year (Reflected in Equipment line). Now that we closed the gap, we can use some additional funds to offset what is not covered by E-Rate Revenue ($100,362).</a:t>
            </a:r>
          </a:p>
          <a:p>
            <a:r>
              <a:rPr lang="en-US" dirty="0"/>
              <a:t>$46,886 was added to the Special Education tuition line (Reflected in Contractual line). </a:t>
            </a:r>
          </a:p>
          <a:p>
            <a:endParaRPr lang="en-US" dirty="0"/>
          </a:p>
        </p:txBody>
      </p:sp>
      <p:sp>
        <p:nvSpPr>
          <p:cNvPr id="4" name="Title 1">
            <a:extLst>
              <a:ext uri="{FF2B5EF4-FFF2-40B4-BE49-F238E27FC236}">
                <a16:creationId xmlns:a16="http://schemas.microsoft.com/office/drawing/2014/main" id="{94BAD667-0C93-4EEF-B908-28BB7E4C3A90}"/>
              </a:ext>
            </a:extLst>
          </p:cNvPr>
          <p:cNvSpPr>
            <a:spLocks noGrp="1"/>
          </p:cNvSpPr>
          <p:nvPr>
            <p:ph type="title"/>
          </p:nvPr>
        </p:nvSpPr>
        <p:spPr>
          <a:xfrm>
            <a:off x="838200" y="365125"/>
            <a:ext cx="10515600" cy="947738"/>
          </a:xfrm>
        </p:spPr>
        <p:txBody>
          <a:bodyPr/>
          <a:lstStyle/>
          <a:p>
            <a:r>
              <a:rPr lang="en-US" dirty="0"/>
              <a:t>What’s Changed-expenditures</a:t>
            </a:r>
          </a:p>
        </p:txBody>
      </p:sp>
    </p:spTree>
    <p:extLst>
      <p:ext uri="{BB962C8B-B14F-4D97-AF65-F5344CB8AC3E}">
        <p14:creationId xmlns:p14="http://schemas.microsoft.com/office/powerpoint/2010/main" val="2680600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948520"/>
          </a:xfrm>
        </p:spPr>
        <p:txBody>
          <a:bodyPr/>
          <a:lstStyle/>
          <a:p>
            <a:r>
              <a:rPr lang="en-US" i="1" u="sng" dirty="0"/>
              <a:t>Projected</a:t>
            </a:r>
            <a:r>
              <a:rPr lang="en-US" dirty="0"/>
              <a:t> expenditures</a:t>
            </a:r>
          </a:p>
        </p:txBody>
      </p:sp>
      <p:graphicFrame>
        <p:nvGraphicFramePr>
          <p:cNvPr id="5" name="Table 4">
            <a:extLst>
              <a:ext uri="{FF2B5EF4-FFF2-40B4-BE49-F238E27FC236}">
                <a16:creationId xmlns:a16="http://schemas.microsoft.com/office/drawing/2014/main" id="{96FB66FC-3E5B-459C-8009-8C26892EE1CB}"/>
              </a:ext>
            </a:extLst>
          </p:cNvPr>
          <p:cNvGraphicFramePr>
            <a:graphicFrameLocks noGrp="1"/>
          </p:cNvGraphicFramePr>
          <p:nvPr>
            <p:extLst>
              <p:ext uri="{D42A27DB-BD31-4B8C-83A1-F6EECF244321}">
                <p14:modId xmlns:p14="http://schemas.microsoft.com/office/powerpoint/2010/main" val="1557099959"/>
              </p:ext>
            </p:extLst>
          </p:nvPr>
        </p:nvGraphicFramePr>
        <p:xfrm>
          <a:off x="531902" y="1055866"/>
          <a:ext cx="10821897" cy="4790084"/>
        </p:xfrm>
        <a:graphic>
          <a:graphicData uri="http://schemas.openxmlformats.org/drawingml/2006/table">
            <a:tbl>
              <a:tblPr/>
              <a:tblGrid>
                <a:gridCol w="2565260">
                  <a:extLst>
                    <a:ext uri="{9D8B030D-6E8A-4147-A177-3AD203B41FA5}">
                      <a16:colId xmlns:a16="http://schemas.microsoft.com/office/drawing/2014/main" val="1717260648"/>
                    </a:ext>
                  </a:extLst>
                </a:gridCol>
                <a:gridCol w="1517257">
                  <a:extLst>
                    <a:ext uri="{9D8B030D-6E8A-4147-A177-3AD203B41FA5}">
                      <a16:colId xmlns:a16="http://schemas.microsoft.com/office/drawing/2014/main" val="781498678"/>
                    </a:ext>
                  </a:extLst>
                </a:gridCol>
                <a:gridCol w="1583735">
                  <a:extLst>
                    <a:ext uri="{9D8B030D-6E8A-4147-A177-3AD203B41FA5}">
                      <a16:colId xmlns:a16="http://schemas.microsoft.com/office/drawing/2014/main" val="3104512313"/>
                    </a:ext>
                  </a:extLst>
                </a:gridCol>
                <a:gridCol w="2139490">
                  <a:extLst>
                    <a:ext uri="{9D8B030D-6E8A-4147-A177-3AD203B41FA5}">
                      <a16:colId xmlns:a16="http://schemas.microsoft.com/office/drawing/2014/main" val="3240148555"/>
                    </a:ext>
                  </a:extLst>
                </a:gridCol>
                <a:gridCol w="1023582">
                  <a:extLst>
                    <a:ext uri="{9D8B030D-6E8A-4147-A177-3AD203B41FA5}">
                      <a16:colId xmlns:a16="http://schemas.microsoft.com/office/drawing/2014/main" val="2883673672"/>
                    </a:ext>
                  </a:extLst>
                </a:gridCol>
                <a:gridCol w="1992573">
                  <a:extLst>
                    <a:ext uri="{9D8B030D-6E8A-4147-A177-3AD203B41FA5}">
                      <a16:colId xmlns:a16="http://schemas.microsoft.com/office/drawing/2014/main" val="1300649826"/>
                    </a:ext>
                  </a:extLst>
                </a:gridCol>
              </a:tblGrid>
              <a:tr h="1032508">
                <a:tc>
                  <a:txBody>
                    <a:bodyPr/>
                    <a:lstStyle/>
                    <a:p>
                      <a:pPr algn="ctr" rtl="0" fontAlgn="b"/>
                      <a:r>
                        <a:rPr lang="en-US" sz="1400" b="1" i="0" u="none" strike="noStrike" dirty="0">
                          <a:solidFill>
                            <a:srgbClr val="FFFFFF"/>
                          </a:solidFill>
                          <a:effectLst/>
                          <a:latin typeface="Times New Roman" panose="02020603050405020304" pitchFamily="18" charset="0"/>
                          <a:cs typeface="Times New Roman" panose="02020603050405020304" pitchFamily="18" charset="0"/>
                        </a:rPr>
                        <a:t>EXPENDITURES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b"/>
                      <a:r>
                        <a:rPr lang="en-US" sz="1400" b="1" i="0" u="none" strike="noStrike" dirty="0">
                          <a:solidFill>
                            <a:srgbClr val="FFFFFF"/>
                          </a:solidFill>
                          <a:effectLst/>
                          <a:latin typeface="Times New Roman" panose="02020603050405020304" pitchFamily="18" charset="0"/>
                          <a:cs typeface="Times New Roman" panose="02020603050405020304" pitchFamily="18" charset="0"/>
                        </a:rPr>
                        <a:t> 2018-2019 ORIGINAL  BUDGET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b"/>
                      <a:r>
                        <a:rPr lang="en-US" sz="1400" b="0" i="0" u="none" strike="noStrike" dirty="0">
                          <a:solidFill>
                            <a:srgbClr val="FFFFFF"/>
                          </a:solidFill>
                          <a:effectLst/>
                          <a:latin typeface="Times New Roman" panose="02020603050405020304" pitchFamily="18" charset="0"/>
                          <a:cs typeface="Times New Roman" panose="02020603050405020304" pitchFamily="18" charset="0"/>
                        </a:rPr>
                        <a:t> 2019-2020 DRAFT BUDGET </a:t>
                      </a:r>
                    </a:p>
                    <a:p>
                      <a:pPr algn="ctr" rtl="0" fontAlgn="b"/>
                      <a:r>
                        <a:rPr lang="en-US" sz="1400" b="0" i="0" u="none" strike="noStrike" dirty="0">
                          <a:solidFill>
                            <a:srgbClr val="FFFFFF"/>
                          </a:solidFill>
                          <a:effectLst/>
                          <a:latin typeface="Times New Roman" panose="02020603050405020304" pitchFamily="18" charset="0"/>
                          <a:cs typeface="Times New Roman" panose="02020603050405020304" pitchFamily="18" charset="0"/>
                        </a:rPr>
                        <a:t>2/13/19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b"/>
                      <a:r>
                        <a:rPr lang="en-US" sz="1800" b="1" i="0" u="none" strike="noStrike" dirty="0">
                          <a:solidFill>
                            <a:srgbClr val="FFFFFF"/>
                          </a:solidFill>
                          <a:effectLst/>
                          <a:latin typeface="Times New Roman" panose="02020603050405020304" pitchFamily="18" charset="0"/>
                          <a:cs typeface="Times New Roman" panose="02020603050405020304" pitchFamily="18" charset="0"/>
                        </a:rPr>
                        <a:t> 2019-2020 DRAFT BUDGET </a:t>
                      </a:r>
                    </a:p>
                    <a:p>
                      <a:pPr algn="ctr" rtl="0" fontAlgn="b"/>
                      <a:r>
                        <a:rPr lang="en-US" sz="1800" b="1" i="0" u="none" strike="noStrike" dirty="0">
                          <a:solidFill>
                            <a:srgbClr val="FFFFFF"/>
                          </a:solidFill>
                          <a:effectLst/>
                          <a:latin typeface="Times New Roman" panose="02020603050405020304" pitchFamily="18" charset="0"/>
                          <a:cs typeface="Times New Roman" panose="02020603050405020304" pitchFamily="18" charset="0"/>
                        </a:rPr>
                        <a:t>4/10/19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b"/>
                      <a:r>
                        <a:rPr lang="en-US" sz="1400" b="1" i="0" u="none" strike="noStrike" dirty="0">
                          <a:solidFill>
                            <a:srgbClr val="FFFFFF"/>
                          </a:solidFill>
                          <a:effectLst/>
                          <a:latin typeface="Times New Roman" panose="02020603050405020304" pitchFamily="18" charset="0"/>
                          <a:cs typeface="Times New Roman" panose="02020603050405020304" pitchFamily="18" charset="0"/>
                        </a:rPr>
                        <a:t>% INCREASE BUDGET TO BUDGET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b"/>
                      <a:r>
                        <a:rPr lang="en-US" sz="1400" b="1" i="0" u="none" strike="noStrike" dirty="0">
                          <a:solidFill>
                            <a:srgbClr val="FFFFFF"/>
                          </a:solidFill>
                          <a:effectLst/>
                          <a:latin typeface="Times New Roman" panose="02020603050405020304" pitchFamily="18" charset="0"/>
                          <a:cs typeface="Times New Roman" panose="02020603050405020304" pitchFamily="18" charset="0"/>
                        </a:rPr>
                        <a:t>$ INCREASE BUDGET TO BUDGET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625951636"/>
                  </a:ext>
                </a:extLst>
              </a:tr>
              <a:tr h="371058">
                <a:tc>
                  <a:txBody>
                    <a:bodyPr/>
                    <a:lstStyle/>
                    <a:p>
                      <a:pPr algn="l" rtl="0"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INSTRUCTIONAL SALARIES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$4,657,285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$4,676,297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1" i="0" u="none" strike="noStrike" dirty="0">
                          <a:solidFill>
                            <a:srgbClr val="000000"/>
                          </a:solidFill>
                          <a:effectLst/>
                          <a:latin typeface="Times New Roman" panose="02020603050405020304" pitchFamily="18" charset="0"/>
                          <a:cs typeface="Times New Roman" panose="02020603050405020304" pitchFamily="18" charset="0"/>
                        </a:rPr>
                        <a:t>$4,676,297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0.41%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$19,012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1387688642"/>
                  </a:ext>
                </a:extLst>
              </a:tr>
              <a:tr h="503309">
                <a:tc>
                  <a:txBody>
                    <a:bodyPr/>
                    <a:lstStyle/>
                    <a:p>
                      <a:pPr algn="l"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NON-INSTRUCTIONAL SALARIES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$1,651,365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$1,814,401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1" i="0" u="none" strike="noStrike" dirty="0">
                          <a:solidFill>
                            <a:srgbClr val="000000"/>
                          </a:solidFill>
                          <a:effectLst/>
                          <a:latin typeface="Times New Roman" panose="02020603050405020304" pitchFamily="18" charset="0"/>
                          <a:cs typeface="Times New Roman" panose="02020603050405020304" pitchFamily="18" charset="0"/>
                        </a:rPr>
                        <a:t>$1,814,401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9.87%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$163,036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696958726"/>
                  </a:ext>
                </a:extLst>
              </a:tr>
              <a:tr h="354924">
                <a:tc>
                  <a:txBody>
                    <a:bodyPr/>
                    <a:lstStyle/>
                    <a:p>
                      <a:pPr algn="l"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EQUIPMENT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$77,150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$77,000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1" i="0" u="none" strike="noStrike" dirty="0">
                          <a:solidFill>
                            <a:srgbClr val="000000"/>
                          </a:solidFill>
                          <a:effectLst/>
                          <a:latin typeface="Times New Roman" panose="02020603050405020304" pitchFamily="18" charset="0"/>
                          <a:cs typeface="Times New Roman" panose="02020603050405020304" pitchFamily="18" charset="0"/>
                        </a:rPr>
                        <a:t>$197,919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156.54%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$120,769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273054113"/>
                  </a:ext>
                </a:extLst>
              </a:tr>
              <a:tr h="354924">
                <a:tc>
                  <a:txBody>
                    <a:bodyPr/>
                    <a:lstStyle/>
                    <a:p>
                      <a:pPr algn="l" rtl="0"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CONTRACTUAL EXPENSES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$1,706,050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$1,713,200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1" i="0" u="none" strike="noStrike" dirty="0">
                          <a:solidFill>
                            <a:srgbClr val="000000"/>
                          </a:solidFill>
                          <a:effectLst/>
                          <a:latin typeface="Times New Roman" panose="02020603050405020304" pitchFamily="18" charset="0"/>
                          <a:cs typeface="Times New Roman" panose="02020603050405020304" pitchFamily="18" charset="0"/>
                        </a:rPr>
                        <a:t>$1,760,086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3.17%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$54,036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3328226949"/>
                  </a:ext>
                </a:extLst>
              </a:tr>
              <a:tr h="354924">
                <a:tc>
                  <a:txBody>
                    <a:bodyPr/>
                    <a:lstStyle/>
                    <a:p>
                      <a:pPr algn="l" rtl="0"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MATERIALS AND SUPPLIES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$448,060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$449,710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1" i="0" u="none" strike="noStrike" dirty="0">
                          <a:solidFill>
                            <a:srgbClr val="000000"/>
                          </a:solidFill>
                          <a:effectLst/>
                          <a:latin typeface="Times New Roman" panose="02020603050405020304" pitchFamily="18" charset="0"/>
                          <a:cs typeface="Times New Roman" panose="02020603050405020304" pitchFamily="18" charset="0"/>
                        </a:rPr>
                        <a:t>$449,710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$1,650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1314581591"/>
                  </a:ext>
                </a:extLst>
              </a:tr>
              <a:tr h="354924">
                <a:tc>
                  <a:txBody>
                    <a:bodyPr/>
                    <a:lstStyle/>
                    <a:p>
                      <a:pPr algn="l" rtl="0"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BOCES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$4,356,889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$4,475,500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1" i="0" u="none" strike="noStrike" dirty="0">
                          <a:solidFill>
                            <a:srgbClr val="000000"/>
                          </a:solidFill>
                          <a:effectLst/>
                          <a:latin typeface="Times New Roman" panose="02020603050405020304" pitchFamily="18" charset="0"/>
                          <a:cs typeface="Times New Roman" panose="02020603050405020304" pitchFamily="18" charset="0"/>
                        </a:rPr>
                        <a:t>$4,475,500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2.72%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$118,611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527832839"/>
                  </a:ext>
                </a:extLst>
              </a:tr>
              <a:tr h="354924">
                <a:tc>
                  <a:txBody>
                    <a:bodyPr/>
                    <a:lstStyle/>
                    <a:p>
                      <a:pPr algn="l" rtl="0"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DEBT SERVICE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$1,825,957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$1,763,423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1" i="0" u="none" strike="noStrike" dirty="0">
                          <a:solidFill>
                            <a:srgbClr val="000000"/>
                          </a:solidFill>
                          <a:effectLst/>
                          <a:latin typeface="Times New Roman" panose="02020603050405020304" pitchFamily="18" charset="0"/>
                          <a:cs typeface="Times New Roman" panose="02020603050405020304" pitchFamily="18" charset="0"/>
                        </a:rPr>
                        <a:t>$1,763,423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1" i="0" u="none" strike="noStrike" dirty="0">
                          <a:solidFill>
                            <a:srgbClr val="000000"/>
                          </a:solidFill>
                          <a:effectLst/>
                          <a:latin typeface="Times New Roman" panose="02020603050405020304" pitchFamily="18" charset="0"/>
                          <a:cs typeface="Times New Roman" panose="02020603050405020304" pitchFamily="18" charset="0"/>
                        </a:rPr>
                        <a:t>-3.42%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($62,534)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2821031163"/>
                  </a:ext>
                </a:extLst>
              </a:tr>
              <a:tr h="354924">
                <a:tc>
                  <a:txBody>
                    <a:bodyPr/>
                    <a:lstStyle/>
                    <a:p>
                      <a:pPr algn="l" rtl="0"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BENEFITS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$4,915,787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$5,128,895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1" i="0" u="none" strike="noStrike" dirty="0">
                          <a:solidFill>
                            <a:srgbClr val="000000"/>
                          </a:solidFill>
                          <a:effectLst/>
                          <a:latin typeface="Times New Roman" panose="02020603050405020304" pitchFamily="18" charset="0"/>
                          <a:cs typeface="Times New Roman" panose="02020603050405020304" pitchFamily="18" charset="0"/>
                        </a:rPr>
                        <a:t>$5,128,895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4.34%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$213,108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986099444"/>
                  </a:ext>
                </a:extLst>
              </a:tr>
              <a:tr h="354924">
                <a:tc>
                  <a:txBody>
                    <a:bodyPr/>
                    <a:lstStyle/>
                    <a:p>
                      <a:pPr algn="l" rtl="0"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TRANSFERS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$43,000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$45,000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r" rtl="0" fontAlgn="b"/>
                      <a:r>
                        <a:rPr lang="en-US" sz="1800" b="1" i="0" u="none" strike="noStrike" dirty="0">
                          <a:solidFill>
                            <a:srgbClr val="000000"/>
                          </a:solidFill>
                          <a:effectLst/>
                          <a:latin typeface="Times New Roman" panose="02020603050405020304" pitchFamily="18" charset="0"/>
                          <a:cs typeface="Times New Roman" panose="02020603050405020304" pitchFamily="18" charset="0"/>
                        </a:rPr>
                        <a:t>$45,000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r" rtl="0"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$2,000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1070051325"/>
                  </a:ext>
                </a:extLst>
              </a:tr>
              <a:tr h="354924">
                <a:tc>
                  <a:txBody>
                    <a:bodyPr/>
                    <a:lstStyle/>
                    <a:p>
                      <a:pPr algn="l" rtl="0" fontAlgn="b"/>
                      <a:r>
                        <a:rPr lang="en-US" sz="1400" b="1" i="0" u="none" strike="noStrike">
                          <a:solidFill>
                            <a:srgbClr val="FFFFFF"/>
                          </a:solidFill>
                          <a:effectLst/>
                          <a:latin typeface="Times New Roman" panose="02020603050405020304" pitchFamily="18" charset="0"/>
                          <a:cs typeface="Times New Roman" panose="02020603050405020304" pitchFamily="18" charset="0"/>
                        </a:rPr>
                        <a:t>TOTAL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tc>
                  <a:txBody>
                    <a:bodyPr/>
                    <a:lstStyle/>
                    <a:p>
                      <a:pPr algn="r" rtl="0" fontAlgn="b"/>
                      <a:r>
                        <a:rPr lang="en-US" sz="1400" b="1" i="0" u="none" strike="noStrike" dirty="0">
                          <a:solidFill>
                            <a:srgbClr val="FFFFFF"/>
                          </a:solidFill>
                          <a:effectLst/>
                          <a:latin typeface="Times New Roman" panose="02020603050405020304" pitchFamily="18" charset="0"/>
                          <a:cs typeface="Times New Roman" panose="02020603050405020304" pitchFamily="18" charset="0"/>
                        </a:rPr>
                        <a:t>$19,681,543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tc>
                  <a:txBody>
                    <a:bodyPr/>
                    <a:lstStyle/>
                    <a:p>
                      <a:pPr algn="r" rtl="0" fontAlgn="b"/>
                      <a:r>
                        <a:rPr lang="en-US" sz="1400" b="0" i="0" u="none" strike="noStrike" dirty="0">
                          <a:solidFill>
                            <a:srgbClr val="FFFFFF"/>
                          </a:solidFill>
                          <a:effectLst/>
                          <a:latin typeface="Times New Roman" panose="02020603050405020304" pitchFamily="18" charset="0"/>
                          <a:cs typeface="Times New Roman" panose="02020603050405020304" pitchFamily="18" charset="0"/>
                        </a:rPr>
                        <a:t>$20,143,426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tc>
                  <a:txBody>
                    <a:bodyPr/>
                    <a:lstStyle/>
                    <a:p>
                      <a:pPr algn="r" rtl="0" fontAlgn="b"/>
                      <a:r>
                        <a:rPr lang="en-US" sz="1800" b="1" i="0" u="none" strike="noStrike" dirty="0">
                          <a:solidFill>
                            <a:srgbClr val="FFFFFF"/>
                          </a:solidFill>
                          <a:effectLst/>
                          <a:latin typeface="Times New Roman" panose="02020603050405020304" pitchFamily="18" charset="0"/>
                          <a:cs typeface="Times New Roman" panose="02020603050405020304" pitchFamily="18" charset="0"/>
                        </a:rPr>
                        <a:t>$20,311,231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tc>
                  <a:txBody>
                    <a:bodyPr/>
                    <a:lstStyle/>
                    <a:p>
                      <a:pPr algn="r" rtl="0" fontAlgn="b"/>
                      <a:r>
                        <a:rPr lang="en-US" sz="1400" b="1" i="0" u="none" strike="noStrike" dirty="0">
                          <a:solidFill>
                            <a:srgbClr val="FFFFFF"/>
                          </a:solidFill>
                          <a:effectLst/>
                          <a:latin typeface="Times New Roman" panose="02020603050405020304" pitchFamily="18" charset="0"/>
                          <a:cs typeface="Times New Roman" panose="02020603050405020304" pitchFamily="18" charset="0"/>
                        </a:rPr>
                        <a:t>3.20%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tc>
                  <a:txBody>
                    <a:bodyPr/>
                    <a:lstStyle/>
                    <a:p>
                      <a:pPr algn="r" rtl="0" fontAlgn="b"/>
                      <a:r>
                        <a:rPr lang="en-US" sz="1400" b="1" i="0" u="none" strike="noStrike" dirty="0">
                          <a:solidFill>
                            <a:srgbClr val="FFFFFF"/>
                          </a:solidFill>
                          <a:effectLst/>
                          <a:latin typeface="Times New Roman" panose="02020603050405020304" pitchFamily="18" charset="0"/>
                          <a:cs typeface="Times New Roman" panose="02020603050405020304" pitchFamily="18" charset="0"/>
                        </a:rPr>
                        <a:t>$629,688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E75B6"/>
                    </a:solidFill>
                  </a:tcPr>
                </a:tc>
                <a:extLst>
                  <a:ext uri="{0D108BD9-81ED-4DB2-BD59-A6C34878D82A}">
                    <a16:rowId xmlns:a16="http://schemas.microsoft.com/office/drawing/2014/main" val="1236315002"/>
                  </a:ext>
                </a:extLst>
              </a:tr>
            </a:tbl>
          </a:graphicData>
        </a:graphic>
      </p:graphicFrame>
    </p:spTree>
    <p:extLst>
      <p:ext uri="{BB962C8B-B14F-4D97-AF65-F5344CB8AC3E}">
        <p14:creationId xmlns:p14="http://schemas.microsoft.com/office/powerpoint/2010/main" val="319904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0"/>
            <a:ext cx="10515600" cy="948520"/>
          </a:xfrm>
        </p:spPr>
        <p:txBody>
          <a:bodyPr>
            <a:normAutofit/>
          </a:bodyPr>
          <a:lstStyle/>
          <a:p>
            <a:r>
              <a:rPr lang="en-US" i="1" u="sng" dirty="0"/>
              <a:t>Projected</a:t>
            </a:r>
            <a:r>
              <a:rPr lang="en-US" dirty="0"/>
              <a:t> expenditures (</a:t>
            </a:r>
            <a:r>
              <a:rPr lang="en-US" cap="none" dirty="0"/>
              <a:t>benefits</a:t>
            </a:r>
            <a:r>
              <a:rPr lang="en-US" dirty="0"/>
              <a:t>)</a:t>
            </a:r>
          </a:p>
        </p:txBody>
      </p:sp>
      <p:graphicFrame>
        <p:nvGraphicFramePr>
          <p:cNvPr id="6" name="Table 5">
            <a:extLst>
              <a:ext uri="{FF2B5EF4-FFF2-40B4-BE49-F238E27FC236}">
                <a16:creationId xmlns:a16="http://schemas.microsoft.com/office/drawing/2014/main" id="{CEE27D4D-10DE-4251-BB63-353C5DC1B148}"/>
              </a:ext>
            </a:extLst>
          </p:cNvPr>
          <p:cNvGraphicFramePr>
            <a:graphicFrameLocks noGrp="1"/>
          </p:cNvGraphicFramePr>
          <p:nvPr>
            <p:extLst>
              <p:ext uri="{D42A27DB-BD31-4B8C-83A1-F6EECF244321}">
                <p14:modId xmlns:p14="http://schemas.microsoft.com/office/powerpoint/2010/main" val="45309225"/>
              </p:ext>
            </p:extLst>
          </p:nvPr>
        </p:nvGraphicFramePr>
        <p:xfrm>
          <a:off x="838200" y="870013"/>
          <a:ext cx="10020300" cy="5280185"/>
        </p:xfrm>
        <a:graphic>
          <a:graphicData uri="http://schemas.openxmlformats.org/drawingml/2006/table">
            <a:tbl>
              <a:tblPr/>
              <a:tblGrid>
                <a:gridCol w="2133600">
                  <a:extLst>
                    <a:ext uri="{9D8B030D-6E8A-4147-A177-3AD203B41FA5}">
                      <a16:colId xmlns:a16="http://schemas.microsoft.com/office/drawing/2014/main" val="3074017752"/>
                    </a:ext>
                  </a:extLst>
                </a:gridCol>
                <a:gridCol w="1270000">
                  <a:extLst>
                    <a:ext uri="{9D8B030D-6E8A-4147-A177-3AD203B41FA5}">
                      <a16:colId xmlns:a16="http://schemas.microsoft.com/office/drawing/2014/main" val="18365853"/>
                    </a:ext>
                  </a:extLst>
                </a:gridCol>
                <a:gridCol w="1270000">
                  <a:extLst>
                    <a:ext uri="{9D8B030D-6E8A-4147-A177-3AD203B41FA5}">
                      <a16:colId xmlns:a16="http://schemas.microsoft.com/office/drawing/2014/main" val="3319502719"/>
                    </a:ext>
                  </a:extLst>
                </a:gridCol>
                <a:gridCol w="1346200">
                  <a:extLst>
                    <a:ext uri="{9D8B030D-6E8A-4147-A177-3AD203B41FA5}">
                      <a16:colId xmlns:a16="http://schemas.microsoft.com/office/drawing/2014/main" val="4032637206"/>
                    </a:ext>
                  </a:extLst>
                </a:gridCol>
                <a:gridCol w="2044700">
                  <a:extLst>
                    <a:ext uri="{9D8B030D-6E8A-4147-A177-3AD203B41FA5}">
                      <a16:colId xmlns:a16="http://schemas.microsoft.com/office/drawing/2014/main" val="1952739271"/>
                    </a:ext>
                  </a:extLst>
                </a:gridCol>
                <a:gridCol w="1955800">
                  <a:extLst>
                    <a:ext uri="{9D8B030D-6E8A-4147-A177-3AD203B41FA5}">
                      <a16:colId xmlns:a16="http://schemas.microsoft.com/office/drawing/2014/main" val="981767326"/>
                    </a:ext>
                  </a:extLst>
                </a:gridCol>
              </a:tblGrid>
              <a:tr h="350136">
                <a:tc rowSpan="2">
                  <a:txBody>
                    <a:bodyPr/>
                    <a:lstStyle/>
                    <a:p>
                      <a:pPr algn="ctr" rtl="0" fontAlgn="ctr"/>
                      <a:r>
                        <a:rPr lang="en-US" sz="1800" b="1" i="0" u="none" strike="noStrike">
                          <a:solidFill>
                            <a:srgbClr val="FFFFFF"/>
                          </a:solidFill>
                          <a:effectLst/>
                          <a:latin typeface="Times New Roman" panose="02020603050405020304" pitchFamily="18" charset="0"/>
                        </a:rPr>
                        <a:t>EXPENDITURES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rowSpan="2">
                  <a:txBody>
                    <a:bodyPr/>
                    <a:lstStyle/>
                    <a:p>
                      <a:pPr algn="ctr" rtl="0" fontAlgn="ctr"/>
                      <a:r>
                        <a:rPr lang="en-US" sz="1800" b="1" i="0" u="none" strike="noStrike">
                          <a:solidFill>
                            <a:srgbClr val="FFFFFF"/>
                          </a:solidFill>
                          <a:effectLst/>
                          <a:latin typeface="Times New Roman" panose="02020603050405020304" pitchFamily="18" charset="0"/>
                        </a:rPr>
                        <a:t> 2018-2019 ORIGINAL  BUDGET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rowSpan="2">
                  <a:txBody>
                    <a:bodyPr/>
                    <a:lstStyle/>
                    <a:p>
                      <a:pPr algn="ctr" rtl="0" fontAlgn="ctr"/>
                      <a:r>
                        <a:rPr lang="en-US" sz="1800" b="1" i="0" u="none" strike="noStrike">
                          <a:solidFill>
                            <a:srgbClr val="FFFFFF"/>
                          </a:solidFill>
                          <a:effectLst/>
                          <a:latin typeface="Times New Roman" panose="02020603050405020304" pitchFamily="18" charset="0"/>
                        </a:rPr>
                        <a:t> 2019-2020 DRAFT BUDGET 2/13/19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rowSpan="2">
                  <a:txBody>
                    <a:bodyPr/>
                    <a:lstStyle/>
                    <a:p>
                      <a:pPr algn="ctr" rtl="0" fontAlgn="ctr"/>
                      <a:r>
                        <a:rPr lang="en-US" sz="1800" b="1" i="0" u="none" strike="noStrike" dirty="0">
                          <a:solidFill>
                            <a:srgbClr val="FFFFFF"/>
                          </a:solidFill>
                          <a:effectLst/>
                          <a:latin typeface="Times New Roman" panose="02020603050405020304" pitchFamily="18" charset="0"/>
                        </a:rPr>
                        <a:t> 2019-2020 DRAFT BUDGET 4/10/19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rowSpan="2">
                  <a:txBody>
                    <a:bodyPr/>
                    <a:lstStyle/>
                    <a:p>
                      <a:pPr algn="ctr" rtl="0" fontAlgn="ctr"/>
                      <a:r>
                        <a:rPr lang="en-US" sz="1800" b="1" i="0" u="none" strike="noStrike">
                          <a:solidFill>
                            <a:srgbClr val="FFFFFF"/>
                          </a:solidFill>
                          <a:effectLst/>
                          <a:latin typeface="Times New Roman" panose="02020603050405020304" pitchFamily="18" charset="0"/>
                        </a:rPr>
                        <a:t>% INCREASE BUDGET TO BUDGET</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600" b="1" i="0" u="none" strike="noStrike">
                          <a:solidFill>
                            <a:srgbClr val="FFFFFF"/>
                          </a:solidFill>
                          <a:effectLst/>
                          <a:latin typeface="Times New Roman" panose="02020603050405020304" pitchFamily="18" charset="0"/>
                        </a:rPr>
                        <a:t>$ INCREASE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B9BD5"/>
                    </a:solidFill>
                  </a:tcPr>
                </a:tc>
                <a:extLst>
                  <a:ext uri="{0D108BD9-81ED-4DB2-BD59-A6C34878D82A}">
                    <a16:rowId xmlns:a16="http://schemas.microsoft.com/office/drawing/2014/main" val="2988164967"/>
                  </a:ext>
                </a:extLst>
              </a:tr>
              <a:tr h="76696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0" fontAlgn="ctr"/>
                      <a:r>
                        <a:rPr lang="en-US" sz="1800" b="1" i="0" u="none" strike="noStrike">
                          <a:solidFill>
                            <a:srgbClr val="FFFFFF"/>
                          </a:solidFill>
                          <a:effectLst/>
                          <a:latin typeface="Times New Roman" panose="02020603050405020304" pitchFamily="18" charset="0"/>
                        </a:rPr>
                        <a:t>BUDGET TO BUDGET</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1994296053"/>
                  </a:ext>
                </a:extLst>
              </a:tr>
              <a:tr h="373478">
                <a:tc>
                  <a:txBody>
                    <a:bodyPr/>
                    <a:lstStyle/>
                    <a:p>
                      <a:pPr algn="l" rtl="0" fontAlgn="b"/>
                      <a:r>
                        <a:rPr lang="en-US" sz="1800" b="0" i="0" u="none" strike="noStrike">
                          <a:solidFill>
                            <a:srgbClr val="13294B"/>
                          </a:solidFill>
                          <a:effectLst/>
                          <a:latin typeface="Times New Roman" panose="02020603050405020304" pitchFamily="18" charset="0"/>
                        </a:rPr>
                        <a:t>STATE RETIREMENT--ERS</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$212,700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$217,900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$217,900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2.44%</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$5,200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3179367281"/>
                  </a:ext>
                </a:extLst>
              </a:tr>
              <a:tr h="706942">
                <a:tc>
                  <a:txBody>
                    <a:bodyPr/>
                    <a:lstStyle/>
                    <a:p>
                      <a:pPr algn="l" rtl="0" fontAlgn="b"/>
                      <a:r>
                        <a:rPr lang="en-US" sz="1800" b="0" i="0" u="none" strike="noStrike" dirty="0">
                          <a:solidFill>
                            <a:srgbClr val="13294B"/>
                          </a:solidFill>
                          <a:effectLst/>
                          <a:latin typeface="Times New Roman" panose="02020603050405020304" pitchFamily="18" charset="0"/>
                        </a:rPr>
                        <a:t>TEACHER'S RETIREMENT--TRS</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$506,361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$429,295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$429,295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-15.22%</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dirty="0">
                          <a:solidFill>
                            <a:srgbClr val="13294B"/>
                          </a:solidFill>
                          <a:effectLst/>
                          <a:latin typeface="Times New Roman" panose="02020603050405020304" pitchFamily="18" charset="0"/>
                        </a:rPr>
                        <a:t>($77,066)</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511546591"/>
                  </a:ext>
                </a:extLst>
              </a:tr>
              <a:tr h="360140">
                <a:tc>
                  <a:txBody>
                    <a:bodyPr/>
                    <a:lstStyle/>
                    <a:p>
                      <a:pPr algn="l" rtl="0" fontAlgn="b"/>
                      <a:r>
                        <a:rPr lang="en-US" sz="1800" b="0" i="0" u="none" strike="noStrike">
                          <a:solidFill>
                            <a:srgbClr val="13294B"/>
                          </a:solidFill>
                          <a:effectLst/>
                          <a:latin typeface="Times New Roman" panose="02020603050405020304" pitchFamily="18" charset="0"/>
                        </a:rPr>
                        <a:t>SOCIAL SECURITY</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$486,540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$514,900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$514,900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5.83%</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$28,360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3471505196"/>
                  </a:ext>
                </a:extLst>
              </a:tr>
              <a:tr h="360140">
                <a:tc>
                  <a:txBody>
                    <a:bodyPr/>
                    <a:lstStyle/>
                    <a:p>
                      <a:pPr algn="l" rtl="0" fontAlgn="b"/>
                      <a:r>
                        <a:rPr lang="en-US" sz="1800" b="0" i="0" u="none" strike="noStrike">
                          <a:solidFill>
                            <a:srgbClr val="13294B"/>
                          </a:solidFill>
                          <a:effectLst/>
                          <a:latin typeface="Times New Roman" panose="02020603050405020304" pitchFamily="18" charset="0"/>
                        </a:rPr>
                        <a:t>WORKERS COMPENSATION</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$110,000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$110,000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$110,000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0.00%</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1939281310"/>
                  </a:ext>
                </a:extLst>
              </a:tr>
              <a:tr h="706942">
                <a:tc>
                  <a:txBody>
                    <a:bodyPr/>
                    <a:lstStyle/>
                    <a:p>
                      <a:pPr algn="l" rtl="0" fontAlgn="b"/>
                      <a:r>
                        <a:rPr lang="en-US" sz="1800" b="0" i="0" u="none" strike="noStrike">
                          <a:solidFill>
                            <a:srgbClr val="13294B"/>
                          </a:solidFill>
                          <a:effectLst/>
                          <a:latin typeface="Times New Roman" panose="02020603050405020304" pitchFamily="18" charset="0"/>
                        </a:rPr>
                        <a:t>UNEMPLOYMENT INSURANCE</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$30,000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$30,000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$30,000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0.00%</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1050633583"/>
                  </a:ext>
                </a:extLst>
              </a:tr>
              <a:tr h="360140">
                <a:tc>
                  <a:txBody>
                    <a:bodyPr/>
                    <a:lstStyle/>
                    <a:p>
                      <a:pPr algn="l" rtl="0" fontAlgn="b"/>
                      <a:r>
                        <a:rPr lang="en-US" sz="1800" b="0" i="0" u="none" strike="noStrike">
                          <a:solidFill>
                            <a:srgbClr val="13294B"/>
                          </a:solidFill>
                          <a:effectLst/>
                          <a:latin typeface="Times New Roman" panose="02020603050405020304" pitchFamily="18" charset="0"/>
                        </a:rPr>
                        <a:t>HEALTH &amp; DENTAL INS</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$3,554,186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$3,810,800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$3,810,800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7.22%</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rtl="0" fontAlgn="b"/>
                      <a:r>
                        <a:rPr lang="en-US" sz="1800" b="0" i="0" u="none" strike="noStrike">
                          <a:solidFill>
                            <a:srgbClr val="13294B"/>
                          </a:solidFill>
                          <a:effectLst/>
                          <a:latin typeface="Times New Roman" panose="02020603050405020304" pitchFamily="18" charset="0"/>
                        </a:rPr>
                        <a:t>$256,614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1467058694"/>
                  </a:ext>
                </a:extLst>
              </a:tr>
              <a:tr h="360140">
                <a:tc>
                  <a:txBody>
                    <a:bodyPr/>
                    <a:lstStyle/>
                    <a:p>
                      <a:pPr algn="l" rtl="0" fontAlgn="b"/>
                      <a:r>
                        <a:rPr lang="en-US" sz="1800" b="0" i="0" u="none" strike="noStrike">
                          <a:solidFill>
                            <a:srgbClr val="13294B"/>
                          </a:solidFill>
                          <a:effectLst/>
                          <a:latin typeface="Times New Roman" panose="02020603050405020304" pitchFamily="18" charset="0"/>
                        </a:rPr>
                        <a:t>OTHER BENEFITS</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$16,000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$16,000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$16,000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0.00%</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r" rtl="0" fontAlgn="b"/>
                      <a:r>
                        <a:rPr lang="en-US" sz="1800" b="0" i="0" u="none" strike="noStrike">
                          <a:solidFill>
                            <a:srgbClr val="13294B"/>
                          </a:solidFill>
                          <a:effectLst/>
                          <a:latin typeface="Times New Roman" panose="02020603050405020304" pitchFamily="18" charset="0"/>
                        </a:rPr>
                        <a:t>$0 </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1886031355"/>
                  </a:ext>
                </a:extLst>
              </a:tr>
              <a:tr h="360140">
                <a:tc>
                  <a:txBody>
                    <a:bodyPr/>
                    <a:lstStyle/>
                    <a:p>
                      <a:pPr algn="l" rtl="0" fontAlgn="b"/>
                      <a:r>
                        <a:rPr lang="en-US" sz="1800" b="1" i="0" u="none" strike="noStrike">
                          <a:solidFill>
                            <a:srgbClr val="13294B"/>
                          </a:solidFill>
                          <a:effectLst/>
                          <a:latin typeface="Times New Roman" panose="02020603050405020304" pitchFamily="18" charset="0"/>
                        </a:rPr>
                        <a:t>TOTAL</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r" rtl="0" fontAlgn="ctr"/>
                      <a:r>
                        <a:rPr lang="en-US" sz="1800" b="1" i="0" u="none" strike="noStrike">
                          <a:solidFill>
                            <a:srgbClr val="13294B"/>
                          </a:solidFill>
                          <a:effectLst/>
                          <a:latin typeface="Times New Roman" panose="02020603050405020304" pitchFamily="18" charset="0"/>
                        </a:rPr>
                        <a:t>$4,915,787 </a:t>
                      </a:r>
                    </a:p>
                  </a:txBody>
                  <a:tcPr marL="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r" rtl="0" fontAlgn="ctr"/>
                      <a:r>
                        <a:rPr lang="en-US" sz="1800" b="1" i="0" u="none" strike="noStrike">
                          <a:solidFill>
                            <a:srgbClr val="13294B"/>
                          </a:solidFill>
                          <a:effectLst/>
                          <a:latin typeface="Times New Roman" panose="02020603050405020304" pitchFamily="18" charset="0"/>
                        </a:rPr>
                        <a:t>$5,128,895 </a:t>
                      </a:r>
                    </a:p>
                  </a:txBody>
                  <a:tcPr marL="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r" rtl="0" fontAlgn="ctr"/>
                      <a:r>
                        <a:rPr lang="en-US" sz="1800" b="1" i="0" u="none" strike="noStrike">
                          <a:solidFill>
                            <a:srgbClr val="13294B"/>
                          </a:solidFill>
                          <a:effectLst/>
                          <a:latin typeface="Times New Roman" panose="02020603050405020304" pitchFamily="18" charset="0"/>
                        </a:rPr>
                        <a:t>$5,128,895 </a:t>
                      </a:r>
                    </a:p>
                  </a:txBody>
                  <a:tcPr marL="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r" rtl="0" fontAlgn="ctr"/>
                      <a:r>
                        <a:rPr lang="en-US" sz="1800" b="1" i="0" u="none" strike="noStrike">
                          <a:solidFill>
                            <a:srgbClr val="13294B"/>
                          </a:solidFill>
                          <a:effectLst/>
                          <a:latin typeface="Times New Roman" panose="02020603050405020304" pitchFamily="18" charset="0"/>
                        </a:rPr>
                        <a:t>4.34%</a:t>
                      </a:r>
                    </a:p>
                  </a:txBody>
                  <a:tcPr marL="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tc>
                  <a:txBody>
                    <a:bodyPr/>
                    <a:lstStyle/>
                    <a:p>
                      <a:pPr algn="r" rtl="0" fontAlgn="ctr"/>
                      <a:r>
                        <a:rPr lang="en-US" sz="1800" b="1" i="0" u="none" strike="noStrike" dirty="0">
                          <a:solidFill>
                            <a:srgbClr val="13294B"/>
                          </a:solidFill>
                          <a:effectLst/>
                          <a:latin typeface="Times New Roman" panose="02020603050405020304" pitchFamily="18" charset="0"/>
                        </a:rPr>
                        <a:t>$213,108 </a:t>
                      </a:r>
                    </a:p>
                  </a:txBody>
                  <a:tcPr marL="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98AD5"/>
                    </a:solidFill>
                  </a:tcPr>
                </a:tc>
                <a:extLst>
                  <a:ext uri="{0D108BD9-81ED-4DB2-BD59-A6C34878D82A}">
                    <a16:rowId xmlns:a16="http://schemas.microsoft.com/office/drawing/2014/main" val="178419970"/>
                  </a:ext>
                </a:extLst>
              </a:tr>
            </a:tbl>
          </a:graphicData>
        </a:graphic>
      </p:graphicFrame>
    </p:spTree>
    <p:extLst>
      <p:ext uri="{BB962C8B-B14F-4D97-AF65-F5344CB8AC3E}">
        <p14:creationId xmlns:p14="http://schemas.microsoft.com/office/powerpoint/2010/main" val="775275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a:t>PROJECTED</a:t>
            </a:r>
            <a:r>
              <a:rPr lang="en-US" dirty="0"/>
              <a:t> REVENUES</a:t>
            </a:r>
          </a:p>
        </p:txBody>
      </p:sp>
      <p:sp>
        <p:nvSpPr>
          <p:cNvPr id="3" name="Content Placeholder 2"/>
          <p:cNvSpPr>
            <a:spLocks noGrp="1"/>
          </p:cNvSpPr>
          <p:nvPr>
            <p:ph idx="1"/>
          </p:nvPr>
        </p:nvSpPr>
        <p:spPr>
          <a:xfrm>
            <a:off x="1256210" y="1608377"/>
            <a:ext cx="9167949" cy="4646963"/>
          </a:xfrm>
        </p:spPr>
        <p:txBody>
          <a:bodyPr>
            <a:normAutofit/>
          </a:bodyPr>
          <a:lstStyle/>
          <a:p>
            <a:pPr marL="0" indent="0">
              <a:buNone/>
            </a:pPr>
            <a:r>
              <a:rPr lang="en-US" sz="3600" dirty="0"/>
              <a:t>Developed using:</a:t>
            </a:r>
          </a:p>
          <a:p>
            <a:r>
              <a:rPr lang="en-US" sz="3600" dirty="0"/>
              <a:t>Tax levy limit calculation</a:t>
            </a:r>
          </a:p>
          <a:p>
            <a:r>
              <a:rPr lang="en-US" sz="3600" dirty="0"/>
              <a:t>NYS Budget 2019-20 for state aid</a:t>
            </a:r>
          </a:p>
          <a:p>
            <a:r>
              <a:rPr lang="en-US" sz="3600" dirty="0"/>
              <a:t>Prior year trends/data for other revenues</a:t>
            </a:r>
          </a:p>
          <a:p>
            <a:r>
              <a:rPr lang="en-US" sz="3600" dirty="0"/>
              <a:t>Additional Revenue for E-rate (tied to expenditures)</a:t>
            </a:r>
          </a:p>
        </p:txBody>
      </p:sp>
    </p:spTree>
    <p:extLst>
      <p:ext uri="{BB962C8B-B14F-4D97-AF65-F5344CB8AC3E}">
        <p14:creationId xmlns:p14="http://schemas.microsoft.com/office/powerpoint/2010/main" val="2119344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83F96-13CF-4440-9C8D-FC23711CEE69}"/>
              </a:ext>
            </a:extLst>
          </p:cNvPr>
          <p:cNvSpPr>
            <a:spLocks noGrp="1"/>
          </p:cNvSpPr>
          <p:nvPr>
            <p:ph type="title"/>
          </p:nvPr>
        </p:nvSpPr>
        <p:spPr/>
        <p:txBody>
          <a:bodyPr/>
          <a:lstStyle/>
          <a:p>
            <a:r>
              <a:rPr lang="en-US" dirty="0"/>
              <a:t>What’s Changed-Revenues</a:t>
            </a:r>
          </a:p>
        </p:txBody>
      </p:sp>
      <p:sp>
        <p:nvSpPr>
          <p:cNvPr id="3" name="Content Placeholder 2">
            <a:extLst>
              <a:ext uri="{FF2B5EF4-FFF2-40B4-BE49-F238E27FC236}">
                <a16:creationId xmlns:a16="http://schemas.microsoft.com/office/drawing/2014/main" id="{AF82BEAB-9EB5-43CD-BAB5-F8263DF0C2AD}"/>
              </a:ext>
            </a:extLst>
          </p:cNvPr>
          <p:cNvSpPr>
            <a:spLocks noGrp="1"/>
          </p:cNvSpPr>
          <p:nvPr>
            <p:ph idx="1"/>
          </p:nvPr>
        </p:nvSpPr>
        <p:spPr/>
        <p:txBody>
          <a:bodyPr/>
          <a:lstStyle/>
          <a:p>
            <a:r>
              <a:rPr lang="en-US" dirty="0"/>
              <a:t>We are expecting an additional $192,086 in revenue from the March 13, 2019 Board of Education Meeting.</a:t>
            </a:r>
          </a:p>
          <a:p>
            <a:r>
              <a:rPr lang="en-US" dirty="0"/>
              <a:t>We received our state aid runs and are expecting $91,724 more in revenue from New York State.</a:t>
            </a:r>
          </a:p>
          <a:p>
            <a:r>
              <a:rPr lang="en-US" dirty="0"/>
              <a:t>We are budgeting an additional $100,362.15 in the Other unclassified revenue code. This money is directly tied to E-rate expenditure mentioned earlier.</a:t>
            </a:r>
          </a:p>
        </p:txBody>
      </p:sp>
    </p:spTree>
    <p:extLst>
      <p:ext uri="{BB962C8B-B14F-4D97-AF65-F5344CB8AC3E}">
        <p14:creationId xmlns:p14="http://schemas.microsoft.com/office/powerpoint/2010/main" val="778104007"/>
      </p:ext>
    </p:extLst>
  </p:cSld>
  <p:clrMapOvr>
    <a:masterClrMapping/>
  </p:clrMapOvr>
</p:sld>
</file>

<file path=ppt/theme/theme1.xml><?xml version="1.0" encoding="utf-8"?>
<a:theme xmlns:a="http://schemas.openxmlformats.org/drawingml/2006/main" name="1_Office Theme">
  <a:themeElements>
    <a:clrScheme name="Custom 3">
      <a:dk1>
        <a:srgbClr val="13294B"/>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Face off M54"/>
        <a:ea typeface=""/>
        <a:cs typeface=""/>
      </a:majorFont>
      <a:minorFont>
        <a:latin typeface="Face off m54"/>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1325</TotalTime>
  <Words>1057</Words>
  <Application>Microsoft Office PowerPoint</Application>
  <PresentationFormat>Widescreen</PresentationFormat>
  <Paragraphs>328</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Face off m54</vt:lpstr>
      <vt:lpstr>Franklin Gothic Heavy</vt:lpstr>
      <vt:lpstr>Franklin Gothic Medium</vt:lpstr>
      <vt:lpstr>Times New Roman</vt:lpstr>
      <vt:lpstr>1_Office Theme</vt:lpstr>
      <vt:lpstr>HARPURSVILLE CENTRAL SCHOOL</vt:lpstr>
      <vt:lpstr>Tonight’s topics</vt:lpstr>
      <vt:lpstr>Budget goals</vt:lpstr>
      <vt:lpstr>Projected expenditures</vt:lpstr>
      <vt:lpstr>What’s Changed-expenditures</vt:lpstr>
      <vt:lpstr>Projected expenditures</vt:lpstr>
      <vt:lpstr>Projected expenditures (benefits)</vt:lpstr>
      <vt:lpstr>PROJECTED REVENUES</vt:lpstr>
      <vt:lpstr>What’s Changed-Revenues</vt:lpstr>
      <vt:lpstr>PROJECTED REVENUES</vt:lpstr>
      <vt:lpstr>PROJECTED REVENUES  Tax Levy</vt:lpstr>
      <vt:lpstr>PROJECTED REVENUES - “Other” Revenue</vt:lpstr>
      <vt:lpstr>PROJECTED REVENUES “State Aid”</vt:lpstr>
      <vt:lpstr>SUMMARY…</vt:lpstr>
      <vt:lpstr>Next steps</vt:lpstr>
      <vt:lpstr>PowerPoint Presentation</vt:lpstr>
    </vt:vector>
  </TitlesOfParts>
  <Company>SCRIC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Rullo</dc:creator>
  <cp:lastModifiedBy>Joe J. McLaughlin</cp:lastModifiedBy>
  <cp:revision>71</cp:revision>
  <dcterms:created xsi:type="dcterms:W3CDTF">2018-02-09T14:59:40Z</dcterms:created>
  <dcterms:modified xsi:type="dcterms:W3CDTF">2019-04-11T12:43:47Z</dcterms:modified>
</cp:coreProperties>
</file>